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09" r:id="rId2"/>
    <p:sldId id="334" r:id="rId3"/>
    <p:sldId id="340" r:id="rId4"/>
    <p:sldId id="310" r:id="rId5"/>
    <p:sldId id="347" r:id="rId6"/>
    <p:sldId id="351" r:id="rId7"/>
    <p:sldId id="357" r:id="rId8"/>
    <p:sldId id="378" r:id="rId9"/>
    <p:sldId id="379" r:id="rId10"/>
    <p:sldId id="380" r:id="rId11"/>
    <p:sldId id="381" r:id="rId12"/>
    <p:sldId id="382" r:id="rId13"/>
    <p:sldId id="383" r:id="rId14"/>
    <p:sldId id="384" r:id="rId15"/>
    <p:sldId id="370" r:id="rId16"/>
    <p:sldId id="373" r:id="rId17"/>
    <p:sldId id="362" r:id="rId18"/>
    <p:sldId id="368" r:id="rId19"/>
    <p:sldId id="369" r:id="rId20"/>
    <p:sldId id="374" r:id="rId21"/>
    <p:sldId id="390" r:id="rId22"/>
    <p:sldId id="392" r:id="rId23"/>
    <p:sldId id="329" r:id="rId24"/>
    <p:sldId id="385" r:id="rId25"/>
    <p:sldId id="386" r:id="rId26"/>
    <p:sldId id="387" r:id="rId27"/>
    <p:sldId id="388" r:id="rId28"/>
    <p:sldId id="389" r:id="rId29"/>
    <p:sldId id="32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B54"/>
    <a:srgbClr val="2D2D2D"/>
    <a:srgbClr val="BABBBD"/>
    <a:srgbClr val="333333"/>
    <a:srgbClr val="434925"/>
    <a:srgbClr val="FFFF66"/>
    <a:srgbClr val="FF6600"/>
    <a:srgbClr val="FF9900"/>
    <a:srgbClr val="CB1B4A"/>
    <a:srgbClr val="074D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91" autoAdjust="0"/>
    <p:restoredTop sz="75627" autoAdjust="0"/>
  </p:normalViewPr>
  <p:slideViewPr>
    <p:cSldViewPr snapToGrid="0">
      <p:cViewPr varScale="1">
        <p:scale>
          <a:sx n="49" d="100"/>
          <a:sy n="49" d="100"/>
        </p:scale>
        <p:origin x="84" y="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C0160-1041-4E27-A4E6-C53D1E564600}" type="datetimeFigureOut">
              <a:rPr lang="es-AR" smtClean="0"/>
              <a:pPr/>
              <a:t>4/5/2023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BDE526-FB7A-457F-80C5-225862FBF4E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1</a:t>
            </a:fld>
            <a:endParaRPr lang="es-A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A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DIAPO 0</a:t>
            </a:r>
          </a:p>
          <a:p>
            <a:r>
              <a:rPr lang="es-A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Antes que nada, voy a dejarles una pregunta en el aire se imagina como será el mercado laboral en el año 2037 ? </a:t>
            </a:r>
          </a:p>
          <a:p>
            <a:endParaRPr lang="es-A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</a:t>
            </a:r>
            <a:r>
              <a:rPr lang="es-A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puedo ver el futuro pero al menos puedo indicarles: </a:t>
            </a:r>
          </a:p>
          <a:p>
            <a:r>
              <a:rPr lang="es-A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2007 – no existía Instagram, </a:t>
            </a:r>
            <a:r>
              <a:rPr lang="es-A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whatsapp</a:t>
            </a:r>
            <a:r>
              <a:rPr lang="es-A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s-A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uber</a:t>
            </a:r>
            <a:r>
              <a:rPr lang="es-A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Tesla,  (2010) – No existía Claro ni </a:t>
            </a:r>
            <a:r>
              <a:rPr lang="es-A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bitcoins</a:t>
            </a:r>
            <a:endParaRPr lang="es-A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Desaparecieron: Kodak, </a:t>
            </a:r>
            <a:r>
              <a:rPr lang="es-A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Blockbuster</a:t>
            </a:r>
            <a:r>
              <a:rPr lang="es-A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Nokia, </a:t>
            </a:r>
            <a:r>
              <a:rPr lang="es-A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Blackberry</a:t>
            </a:r>
            <a:endParaRPr lang="es-A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s-A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Empleos podrían desaparecer:</a:t>
            </a:r>
          </a:p>
          <a:p>
            <a:r>
              <a:rPr lang="es-A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Cocineros comida rápida, taxistas, repartidores, </a:t>
            </a:r>
          </a:p>
          <a:p>
            <a:r>
              <a:rPr lang="es-A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Cajeros, bancarios, atención al cliente, operario de imprenta, personal de cines,</a:t>
            </a:r>
          </a:p>
          <a:p>
            <a:r>
              <a:rPr lang="es-A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Carteros, costureros, relojero, telefonista,</a:t>
            </a:r>
          </a:p>
          <a:p>
            <a:endParaRPr lang="es-A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dirty="0" smtClean="0"/>
              <a:t>Empleos creados últimos 15 años</a:t>
            </a:r>
          </a:p>
          <a:p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Experto en </a:t>
            </a:r>
            <a:r>
              <a:rPr lang="es-E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criptomonedas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...</a:t>
            </a:r>
          </a:p>
          <a:p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Experto en SEO. ...</a:t>
            </a:r>
          </a:p>
          <a:p>
            <a:r>
              <a:rPr lang="es-E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Influencer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...</a:t>
            </a:r>
          </a:p>
          <a:p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Entrenador laboral (Coach) ...</a:t>
            </a:r>
          </a:p>
          <a:p>
            <a:r>
              <a:rPr lang="es-E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Streamer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...</a:t>
            </a:r>
          </a:p>
          <a:p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Repartidores de </a:t>
            </a:r>
            <a:r>
              <a:rPr lang="es-E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delivery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...</a:t>
            </a:r>
          </a:p>
          <a:p>
            <a:r>
              <a:rPr lang="es-E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Community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manager.</a:t>
            </a:r>
          </a:p>
          <a:p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Nutricionista/Entrenador</a:t>
            </a:r>
            <a:r>
              <a:rPr lang="es-E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personal/bloguero/diseñador de apps/vendedor online/</a:t>
            </a:r>
            <a:endParaRPr lang="es-E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AR" dirty="0" smtClean="0"/>
          </a:p>
          <a:p>
            <a:endParaRPr lang="es-A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DIAPO 1</a:t>
            </a:r>
          </a:p>
          <a:p>
            <a:r>
              <a:rPr lang="es-A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TODOS vemos que el mundo cambia a gran velocidad hay cosas que permanecen y cosas que van mutando pero de un tiempo a esta parte hay algo que ha cambiado y que cambió para siempre, 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2</a:t>
            </a:fld>
            <a:endParaRPr lang="es-A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 es precisamente el acceso a la información</a:t>
            </a:r>
          </a:p>
          <a:p>
            <a:r>
              <a:rPr lang="es-A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 escuelas formaban para un mundo con escasez de información, dotaban a las personas de muchos datos porque realmente tenía un sentido.</a:t>
            </a:r>
          </a:p>
          <a:p>
            <a:endParaRPr lang="es-A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Hoy la cosa ha cambiado el acceso a la información a través de internet ha modificado las reglas de juego  </a:t>
            </a:r>
          </a:p>
          <a:p>
            <a:endParaRPr lang="es-A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A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 principal ahora</a:t>
            </a:r>
            <a:r>
              <a:rPr lang="es-A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</a:t>
            </a:r>
            <a:r>
              <a:rPr lang="es-A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tener una actitud frente a la información. aprender a interpretar y a ser crítico con las fuentes: APRENDER A APRENDER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3</a:t>
            </a:fld>
            <a:endParaRPr lang="es-A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Según un informe de la Unesco, el trabajador del futuro ya no necesita memorizar muchísima información sino tener:   &lt;leer opciones&gt;</a:t>
            </a:r>
          </a:p>
          <a:p>
            <a:endParaRPr lang="es-AR" dirty="0" smtClean="0"/>
          </a:p>
          <a:p>
            <a:endParaRPr lang="es-AR" dirty="0" smtClean="0"/>
          </a:p>
          <a:p>
            <a:endParaRPr lang="es-AR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4</a:t>
            </a:fld>
            <a:endParaRPr lang="es-A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Sabemos que los estudiantes se van a enfrentar</a:t>
            </a:r>
            <a:r>
              <a:rPr lang="es-ES" baseline="0" dirty="0" smtClean="0"/>
              <a:t> </a:t>
            </a:r>
          </a:p>
          <a:p>
            <a:r>
              <a:rPr lang="es-ES" baseline="0" dirty="0" smtClean="0"/>
              <a:t>* con tecnologías que no conocen</a:t>
            </a:r>
          </a:p>
          <a:p>
            <a:r>
              <a:rPr lang="es-ES" baseline="0" dirty="0" smtClean="0"/>
              <a:t>* Empleos que no conocen</a:t>
            </a:r>
          </a:p>
          <a:p>
            <a:r>
              <a:rPr lang="es-ES" baseline="0" dirty="0" smtClean="0"/>
              <a:t>* Circunstancias que no conocen</a:t>
            </a:r>
          </a:p>
          <a:p>
            <a:r>
              <a:rPr lang="es-ES" baseline="0" dirty="0" smtClean="0"/>
              <a:t>Entonces como podemos prepararlos para el trabajo </a:t>
            </a:r>
          </a:p>
          <a:p>
            <a:endParaRPr lang="es-ES" baseline="0" dirty="0" smtClean="0"/>
          </a:p>
          <a:p>
            <a:endParaRPr lang="es-ES" baseline="0" dirty="0" smtClean="0"/>
          </a:p>
          <a:p>
            <a:r>
              <a:rPr lang="es-ES" baseline="0" dirty="0" smtClean="0"/>
              <a:t>Podemos ayudarlos a APRENDER A USAR la tecnología del futuro? NO </a:t>
            </a:r>
          </a:p>
          <a:p>
            <a:r>
              <a:rPr lang="es-ES" dirty="0" smtClean="0"/>
              <a:t>Podemos ayudarlos a ENTENDER la tecnología</a:t>
            </a:r>
            <a:r>
              <a:rPr lang="es-ES" baseline="0" dirty="0" smtClean="0"/>
              <a:t> del futuro? La respuesta es SI </a:t>
            </a:r>
          </a:p>
          <a:p>
            <a:r>
              <a:rPr lang="es-ES" baseline="0" dirty="0" smtClean="0"/>
              <a:t>y la pregunta es ¿Cómo?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50419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¿QUÉ TIENE QUE VER TODO ESTO CON LA ROBÓTICA EDUCATIVA?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robótica es una excusa para que aprendan PROGRAMACIÓN y PENSAMIENTO COMPUTACIONAL.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 smtClean="0"/>
          </a:p>
          <a:p>
            <a:r>
              <a:rPr lang="es-ES" dirty="0" smtClean="0"/>
              <a:t>Hay distintas</a:t>
            </a:r>
            <a:r>
              <a:rPr lang="es-ES" baseline="0" dirty="0" smtClean="0"/>
              <a:t> formas de pensamiento, PENSAMIENTO MATEMATICO, LINGÜISTICO, ARTISTICO y también </a:t>
            </a:r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PENSAMIENTO</a:t>
            </a:r>
            <a:r>
              <a:rPr lang="es-ES" baseline="0" dirty="0" smtClean="0"/>
              <a:t> COMPUTACIONAL</a:t>
            </a:r>
          </a:p>
          <a:p>
            <a:r>
              <a:rPr lang="es-ES" dirty="0" smtClean="0"/>
              <a:t>Es un proceso que permite abordar un problema complejo, comprenderlo</a:t>
            </a:r>
            <a:r>
              <a:rPr lang="es-ES" baseline="0" dirty="0" smtClean="0"/>
              <a:t> y desarrollar las soluciones más adecuadas</a:t>
            </a:r>
          </a:p>
          <a:p>
            <a:endParaRPr lang="es-ES" baseline="0" dirty="0" smtClean="0"/>
          </a:p>
          <a:p>
            <a:endParaRPr lang="es-ES" baseline="0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75382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Repitiendo:</a:t>
            </a:r>
            <a:r>
              <a:rPr lang="es-ES" baseline="0"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Es un proceso que permite abordar un problema complejo, comprenderlo</a:t>
            </a:r>
            <a:r>
              <a:rPr lang="es-ES" baseline="0" dirty="0" smtClean="0"/>
              <a:t> y desarrollar las soluciones más adecuadas</a:t>
            </a: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75304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aseline="0" dirty="0" smtClean="0"/>
          </a:p>
          <a:p>
            <a:r>
              <a:rPr lang="es-ES" baseline="0" dirty="0" smtClean="0"/>
              <a:t>Consta de 4 </a:t>
            </a:r>
            <a:r>
              <a:rPr lang="es-ES" baseline="0" dirty="0" smtClean="0"/>
              <a:t>etapas</a:t>
            </a:r>
          </a:p>
          <a:p>
            <a:r>
              <a:rPr lang="es-ES" baseline="0" dirty="0" err="1" smtClean="0"/>
              <a:t>Descomposicion</a:t>
            </a:r>
            <a:r>
              <a:rPr lang="es-ES" baseline="0" dirty="0" smtClean="0"/>
              <a:t> : separar el problema en unidades más chicas</a:t>
            </a:r>
          </a:p>
          <a:p>
            <a:r>
              <a:rPr lang="es-ES" baseline="0" dirty="0" smtClean="0"/>
              <a:t>Reconocimiento de patrones: buscar similitudes o series que se repiten</a:t>
            </a:r>
          </a:p>
          <a:p>
            <a:r>
              <a:rPr lang="es-ES" baseline="0" dirty="0" err="1" smtClean="0"/>
              <a:t>Abstraccion</a:t>
            </a:r>
            <a:r>
              <a:rPr lang="es-ES" baseline="0" dirty="0" smtClean="0"/>
              <a:t>: simplificar un problema complejo dejando de lado los detalles poco relevantes para definir un plan acotado</a:t>
            </a:r>
          </a:p>
          <a:p>
            <a:r>
              <a:rPr lang="es-ES" baseline="0" dirty="0" smtClean="0"/>
              <a:t>ALGORITMOS: definición de los pasos asociados 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73118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Descomposición: Consiste en dividir un problema complejo en partes más pequeñas y manejables. Implica identificar los componentes o pasos necesarios para resolver el problema y comprender cómo se relacionan entre sí.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baseline="0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72239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A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Reconocimiento de patrones: Es la capacidad de identificar similitudes, regularidades y tendencias en los datos o situaciones. Esto permite encontrar estructuras repetitivas y aprovecharlas para resolver problemas de manera más eficiente.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83812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A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Abstracción: Consiste en identificar los aspectos esenciales de un problema y eliminar los detalles irrelevantes. Permite generalizar y crear modelos simplificados que capturan la esencia del problema sin considerar todas las complejidades.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48975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A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Algoritmos: Un algoritmo es una secuencia ordenada de pasos o instrucciones que describe cómo resolver un problema. Implica el desarrollo de un plan de acción preciso y detallado para alcanzar un objetivo específico.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12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464485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EN RESUMEN LA TECNICA</a:t>
            </a:r>
            <a:r>
              <a:rPr lang="es-ES" baseline="0" dirty="0" smtClean="0"/>
              <a:t> CONSISTE EN  SUBDIVIDIR EL PROBLEMA EN PARTES, HACER UNA SECUENCIA DE PROCESOS, RESOLVER CADA ETAPA , </a:t>
            </a:r>
          </a:p>
          <a:p>
            <a:endParaRPr lang="es-ES" baseline="0" dirty="0" smtClean="0"/>
          </a:p>
          <a:p>
            <a:endParaRPr lang="es-ES" dirty="0" smtClean="0"/>
          </a:p>
          <a:p>
            <a:r>
              <a:rPr lang="es-ES" dirty="0" smtClean="0"/>
              <a:t>La técnica es bastante</a:t>
            </a:r>
            <a:r>
              <a:rPr lang="es-ES" baseline="0" dirty="0" smtClean="0"/>
              <a:t> bien conocida</a:t>
            </a:r>
          </a:p>
          <a:p>
            <a:r>
              <a:rPr lang="es-ES" baseline="0" dirty="0" smtClean="0"/>
              <a:t>Subdivide el problema</a:t>
            </a:r>
          </a:p>
          <a:p>
            <a:r>
              <a:rPr lang="es-ES" baseline="0" dirty="0" smtClean="0"/>
              <a:t>Parte las dificultades</a:t>
            </a:r>
          </a:p>
          <a:p>
            <a:r>
              <a:rPr lang="es-ES" baseline="0" dirty="0" smtClean="0"/>
              <a:t>Haz un proceso sobre subprocesos</a:t>
            </a:r>
          </a:p>
          <a:p>
            <a:r>
              <a:rPr lang="es-ES" baseline="0" dirty="0" smtClean="0"/>
              <a:t>Piénsalo </a:t>
            </a:r>
            <a:r>
              <a:rPr lang="es-ES" baseline="0" dirty="0" smtClean="0"/>
              <a:t>como un todo pero entiéndelo de madera separada</a:t>
            </a:r>
          </a:p>
          <a:p>
            <a:endParaRPr lang="es-ES" baseline="0" dirty="0" smtClean="0"/>
          </a:p>
          <a:p>
            <a:endParaRPr lang="es-ES" baseline="0" dirty="0" smtClean="0"/>
          </a:p>
          <a:p>
            <a:r>
              <a:rPr lang="es-ES" baseline="0" dirty="0" smtClean="0"/>
              <a:t>JEANETTE WING</a:t>
            </a:r>
          </a:p>
          <a:p>
            <a:r>
              <a:rPr lang="es-ES" baseline="0" dirty="0" smtClean="0"/>
              <a:t>Habilidad fundamental</a:t>
            </a:r>
          </a:p>
          <a:p>
            <a:r>
              <a:rPr lang="es-ES" baseline="0" dirty="0" smtClean="0"/>
              <a:t>Forma de pensar para todos y en todas partes.</a:t>
            </a:r>
          </a:p>
          <a:p>
            <a:endParaRPr lang="es-ES" dirty="0" smtClean="0"/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13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867313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AR" baseline="0" dirty="0" smtClean="0"/>
              <a:t>¿Qué LES ESTOY DICIENDO, QUE SEAN TODOS PROGRAMADORES?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AR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baseline="0" dirty="0" smtClean="0"/>
              <a:t>Ojalá que si, porque son profesiones fascinantes que están cambiando el mundo y el país lo necesita y mucho</a:t>
            </a:r>
          </a:p>
          <a:p>
            <a:endParaRPr lang="es-AR" dirty="0" smtClean="0"/>
          </a:p>
          <a:p>
            <a:endParaRPr lang="es-AR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aseline="0" dirty="0" smtClean="0"/>
              <a:t>SE DESCUBRIÓ QUE APRENDER ESA FORMA DE ENFRENTAR LOS PROBLEMAS SIRVE PARA TODAS LAS DISCIPLINAS</a:t>
            </a:r>
            <a:endParaRPr lang="es-ES" dirty="0" smtClean="0"/>
          </a:p>
          <a:p>
            <a:endParaRPr lang="es-AR" dirty="0" smtClean="0"/>
          </a:p>
          <a:p>
            <a:r>
              <a:rPr lang="es-AR" dirty="0" smtClean="0"/>
              <a:t>Queremos</a:t>
            </a:r>
            <a:r>
              <a:rPr lang="es-AR" baseline="0" dirty="0" smtClean="0"/>
              <a:t> que los chicos creen cosas nuevas con las computadoras</a:t>
            </a:r>
          </a:p>
          <a:p>
            <a:r>
              <a:rPr lang="es-AR" baseline="0" dirty="0" smtClean="0"/>
              <a:t>Que aprendan a estar del otro lado de la computadora</a:t>
            </a:r>
          </a:p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14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766296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baseline="0" dirty="0" smtClean="0"/>
              <a:t>Y no lo queremos porque que queremos que sean programadores</a:t>
            </a:r>
          </a:p>
          <a:p>
            <a:endParaRPr lang="es-AR" baseline="0" dirty="0" smtClean="0"/>
          </a:p>
          <a:p>
            <a:endParaRPr lang="es-AR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625148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Verlo así es como pensar que les enseñamos a sumar y restar para que haya más matemáticos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A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que les enseñamos a escribir, para que haya más escritores.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16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56676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aseline="0" dirty="0" smtClean="0"/>
              <a:t>El pensamiento computacional también permite</a:t>
            </a:r>
          </a:p>
          <a:p>
            <a:r>
              <a:rPr lang="es-ES" dirty="0" smtClean="0"/>
              <a:t>AMPLIAR</a:t>
            </a:r>
            <a:r>
              <a:rPr lang="es-ES" baseline="0" dirty="0" smtClean="0"/>
              <a:t> HABILIDADES DE COMUNICACIÓN</a:t>
            </a:r>
          </a:p>
          <a:p>
            <a:r>
              <a:rPr lang="es-ES" baseline="0" dirty="0" smtClean="0"/>
              <a:t>APRENDER A TRABAJAR CON OTROS PARA LOGRAR UN OBJETIVO COMUN</a:t>
            </a:r>
          </a:p>
          <a:p>
            <a:r>
              <a:rPr lang="es-ES" baseline="0" dirty="0" smtClean="0"/>
              <a:t>LIDIAR CON PROBLEMAS COMPLEJOS Y SITUACIONES DIVERSAS</a:t>
            </a:r>
          </a:p>
          <a:p>
            <a:r>
              <a:rPr lang="es-ES" baseline="0" dirty="0" smtClean="0"/>
              <a:t>PONER EN JUEGO LA CREATIVIDAD</a:t>
            </a:r>
          </a:p>
          <a:p>
            <a:r>
              <a:rPr lang="es-ES" baseline="0" dirty="0" smtClean="0"/>
              <a:t>RAZONAMIENTO CRÍTICO Y LÓGICO</a:t>
            </a: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17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357723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s-ES" sz="1200" dirty="0" smtClean="0"/>
              <a:t>APRENDER A TRABAJAR CON OTROS PARA LOGRAR UN OBJETIVO COMUN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s-ES" sz="1200" dirty="0" smtClean="0"/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18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325949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Lo</a:t>
            </a:r>
            <a:r>
              <a:rPr lang="es-ES" baseline="0" dirty="0" smtClean="0"/>
              <a:t> mas duro es cuando tomas una tarea que pensabas que puedes hacer</a:t>
            </a:r>
          </a:p>
          <a:p>
            <a:r>
              <a:rPr lang="es-ES" baseline="0" dirty="0" smtClean="0"/>
              <a:t>Y después no es tan fácil, tienen que ayudarte porque te falta formación de algún tipo, o porque no la entiendes </a:t>
            </a:r>
            <a:endParaRPr lang="es-ES" dirty="0" smtClean="0"/>
          </a:p>
          <a:p>
            <a:r>
              <a:rPr lang="es-ES" dirty="0" smtClean="0"/>
              <a:t>A veces</a:t>
            </a:r>
            <a:r>
              <a:rPr lang="es-ES" baseline="0" dirty="0" smtClean="0"/>
              <a:t> lo pasas mal</a:t>
            </a:r>
          </a:p>
          <a:p>
            <a:r>
              <a:rPr lang="es-ES" baseline="0" dirty="0" smtClean="0"/>
              <a:t>Y una de las cosas que piensas es que “Nada te a preparado para aguantarte a ti mismo</a:t>
            </a:r>
          </a:p>
          <a:p>
            <a:r>
              <a:rPr lang="es-ES" baseline="0" dirty="0" smtClean="0"/>
              <a:t> </a:t>
            </a:r>
            <a:endParaRPr lang="es-ES" dirty="0" smtClean="0"/>
          </a:p>
          <a:p>
            <a:r>
              <a:rPr lang="es-ES" dirty="0" smtClean="0"/>
              <a:t>POR EJEMPLO</a:t>
            </a:r>
            <a:r>
              <a:rPr lang="es-ES" baseline="0" dirty="0" smtClean="0"/>
              <a:t> PARA DIGERIR LA FRUSTRACION que es una cosa que en programación, se practica mucho</a:t>
            </a:r>
          </a:p>
          <a:p>
            <a:r>
              <a:rPr lang="es-ES" dirty="0" smtClean="0"/>
              <a:t>O para la tolerancia</a:t>
            </a:r>
            <a:r>
              <a:rPr lang="es-ES" baseline="0" dirty="0" smtClean="0"/>
              <a:t> al error, al error propio claro.. </a:t>
            </a:r>
          </a:p>
          <a:p>
            <a:endParaRPr lang="es-ES" baseline="0" dirty="0" smtClean="0"/>
          </a:p>
          <a:p>
            <a:endParaRPr lang="es-ES" dirty="0" smtClean="0"/>
          </a:p>
          <a:p>
            <a:r>
              <a:rPr lang="es-ES" dirty="0" smtClean="0"/>
              <a:t>Programar</a:t>
            </a:r>
            <a:r>
              <a:rPr lang="es-ES" baseline="0" dirty="0" smtClean="0"/>
              <a:t> es una tarea que consiste en lanzar un sistema que va a FALLAR</a:t>
            </a:r>
          </a:p>
          <a:p>
            <a:r>
              <a:rPr lang="es-ES" baseline="0" dirty="0" smtClean="0"/>
              <a:t>Que el sistema te devuelva el fallo, corregirlo, lanzarlo de nuevo, que vuelva a fallar corregir otra vez</a:t>
            </a:r>
          </a:p>
          <a:p>
            <a:r>
              <a:rPr lang="es-ES" baseline="0" dirty="0" smtClean="0"/>
              <a:t> Hasta que el programa finalmente hace lo que tu al principio querías que hiciera</a:t>
            </a:r>
          </a:p>
          <a:p>
            <a:endParaRPr lang="es-ES" baseline="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19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331230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***** El error como oportunidad de aprendizaje ****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Cometer un error y ser corregido es una de las maneras más poderosas de adquirir y retener un aprendizaje.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 eso en programación se practica y mucho .... al fin y al cabo hacer un programa es poner un conjunto de instrucciones y enviarlos a una computadora que nos indicará que no está del todo bien, entonces corregimos, volvemos a enviarlo y esto se repite muchas veces hasta que finalmente logramos el objetivo!!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estudiante que es capaz de corregir una respuesta incorrecta experimenta una sensación de éxito personal. Siente cómo su esfuerzo ha valido la pena y cómo mejoran sus habilidades. Esa experiencia de éxito le lleva a ser más persistente y a esforzarse aún más cada vez que tiene que alcanzar una meta de aprendizaje porque cree que será capaz de alcanzarla.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¡DEJEMOS DE CASTIGAR LOS ERRORES!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20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949813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juego (libre o dirigido) es algo fundamental en las primeras etapas de la vida. </a:t>
            </a:r>
          </a:p>
          <a:p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 eso debería aplicarse tanto en el primer ciclo de Infantil (de 0 a 3 años) como en el segundo (de 3 a 6 años). </a:t>
            </a:r>
          </a:p>
          <a:p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¿Y cómo? Una posibilidad es la </a:t>
            </a:r>
            <a:r>
              <a:rPr lang="es-E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gamificación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una técnica de aprendizaje en la que se usan las dinámicas propias del juego en entornos que no tienen por qué ser lúdicos, logrando así una </a:t>
            </a:r>
            <a:r>
              <a:rPr lang="es-E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mayor conexión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con los niños y, como consecuencia, mejores resultados educativos.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21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489942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COMO TRABAJAMOS EN ROBOTICA Y EN PROGRAMACION??</a:t>
            </a:r>
          </a:p>
          <a:p>
            <a:r>
              <a:rPr lang="es-A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Jugar es una forma privilegiada de aprender,  generando esta actitud positiva frente al conocimiento es como mejor se aprende recordamos el 10% de lo que leemos , 20% de lo que</a:t>
            </a:r>
            <a:r>
              <a:rPr lang="es-A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A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oímos 90% de lo que construimos (de lo que nos generó una emoción)</a:t>
            </a:r>
          </a:p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23</a:t>
            </a:fld>
            <a:endParaRPr lang="es-A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E526-FB7A-457F-80C5-225862FBF4E5}" type="slidenum">
              <a:rPr lang="es-AR" smtClean="0"/>
              <a:pPr/>
              <a:t>28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70098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0BF8-6686-4F02-AB36-9614142B3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B406FE-1165-421C-8D35-96F0CFEA6D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B22AA-13F6-430C-B5C3-3ED6A1325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04/05/2023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B799C-1B8A-42C0-AD53-6DBEF2EC7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C035E-958A-44D5-9920-E77375E90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749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28C7A-67F3-4CAD-9852-569FF656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E717F-25DD-4AF6-8E4C-C3F0B7258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B9BF79-C6C8-4A28-B317-36AB52011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04/05/2023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2C1D1-F1BF-42DD-A7C6-2ED272DF8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916BF-016F-4056-985B-466516E68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15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FAECB-6827-4D91-8EB5-800DD8EA2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EBD6D-8344-4937-9A0D-E2DBE531B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98055-7F4B-4E57-92A1-C43CE07ED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04/05/2023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8293C-337A-46B9-801C-405BA28F9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E3A87-6EF6-4E32-958D-D3BDE968E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121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C1E4F-8411-4152-A040-45E4E38D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3C882-D441-40BC-AAB7-FB3EF79F6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0FF742-A50B-4EB6-86AE-E67F120A5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B9172-F4DE-4657-A074-EF8778EE7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04/05/2023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07DBE-C8F7-423C-9124-EE7B3D22E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81AC0B-71D5-43A5-AD86-9668B4D92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001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204D3-549C-4770-B620-7E3D4678A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06D22-9474-474E-A4DD-36D304E57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9ED9F3-E75B-4CB6-9C20-44656AF01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B8604-4E78-4EF6-AF81-B832751C75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C7266C-4F95-4B63-B8A4-5D430A6FC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605C0-AC58-49C3-BFDA-E7ADCFC7B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04/05/2023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CDB99B-8E2F-47DA-B6C3-50842D8C3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0ACA83-753D-4AEE-B568-755DCF5ED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66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38EDC-8D44-427B-90E0-FBD0FBAC9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AE544B-A36F-473A-86AF-50F024291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04/05/2023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6F2748-531A-4318-A370-27EDE490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AD6E57-F20B-43D2-A268-2449E7D4A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75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EC2F6E-BB8D-4A07-B873-A379FEAE4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04/05/2023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C64672-2E28-45BB-AB1E-9CA10E908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3CCF35-5028-4E4D-8F6E-2E2DF0FB4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410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0471D-7A64-4A50-B9A6-0F3A78088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427B1-871E-4C56-AF97-3F78ADBFA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52702-EC0A-4FBA-9939-DCF10E412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DDBB8-93FE-4585-A97D-0E391EE24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04/05/2023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B77A2A-D97D-4B06-A029-77A3A88DA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4E011-48A8-486A-BF53-E7C085173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896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A2B76-0D50-4AE7-8E70-B69B2F112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700288-1A1C-45A8-B99A-68E661D708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19D42-4449-4938-BE9F-F8A026382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CB693-3AD5-4FB5-9BD7-DDA6EA895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04/05/2023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28CAAB-378F-4646-836D-6723AF226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A5F22-2F00-4B7E-95E3-D4E37EE6F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39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E3A36-A7B5-4AED-90CE-DAABE341C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6DD818-2AC6-4AD8-ADB0-757AE6DE1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561BE-2670-413D-B85D-350DC6A08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04/05/2023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469BC-9B02-4F1D-9332-C52CAA6CD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37A4D-841D-4B35-BD23-CCB82FC1C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148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4028CB-78B2-414A-9948-C32EA4A46C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2AA2E1-9030-407F-A8FB-98BCFFFDF7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22082-BED4-46DC-B1C0-9696140EF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04/05/2023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85038-E165-45A4-8C75-C8A3CA817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D7943-C606-446E-B743-3AB1AE58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305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3493B-E27E-4DC0-A41A-7E254FDDD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619A8B-408B-4DCB-AC39-AC640BF85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87CC5-FBB1-4FE5-893F-7BD071C75E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1375A-C223-44C8-917C-F7C3A1BCD50F}" type="datetimeFigureOut">
              <a:rPr lang="en-GB" smtClean="0"/>
              <a:pPr/>
              <a:t>04/05/2023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E1BCB-E2F2-4D1B-BCFC-521169C8EA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1173B-B48E-4DCF-8715-5805390549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3841B-0DB4-4C99-B5E5-79625F01DBF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411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709957" y="1966702"/>
            <a:ext cx="8895155" cy="2353406"/>
          </a:xfrm>
          <a:prstGeom prst="rect">
            <a:avLst/>
          </a:prstGeom>
          <a:solidFill>
            <a:schemeClr val="tx2">
              <a:alpha val="41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5400" dirty="0" smtClean="0">
                <a:latin typeface="Impact" panose="020B0806030902050204" pitchFamily="34" charset="0"/>
              </a:rPr>
              <a:t>PENSAMIENTO COMPUTACIONAL</a:t>
            </a:r>
          </a:p>
          <a:p>
            <a:pPr algn="ctr"/>
            <a:r>
              <a:rPr lang="es-MX" sz="5400" dirty="0" smtClean="0">
                <a:latin typeface="Impact" panose="020B0806030902050204" pitchFamily="34" charset="0"/>
              </a:rPr>
              <a:t>APRENDIZAJE BASADO EN JUEGOS</a:t>
            </a:r>
            <a:endParaRPr lang="es-AR" sz="5400" dirty="0">
              <a:latin typeface="Impact" panose="020B0806030902050204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709956" y="4320108"/>
            <a:ext cx="8895156" cy="1326929"/>
          </a:xfrm>
          <a:prstGeom prst="rect">
            <a:avLst/>
          </a:prstGeom>
          <a:solidFill>
            <a:srgbClr val="074D67">
              <a:alpha val="41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5400" dirty="0">
                <a:latin typeface="Impact" panose="020B0806030902050204" pitchFamily="34" charset="0"/>
              </a:rPr>
              <a:t>ROBÓTICA</a:t>
            </a:r>
            <a:r>
              <a:rPr lang="es-AR" sz="2800" b="1" dirty="0" smtClean="0">
                <a:latin typeface="Lato Medium" pitchFamily="34" charset="0"/>
                <a:cs typeface="Lato Medium" pitchFamily="34" charset="0"/>
              </a:rPr>
              <a:t> </a:t>
            </a:r>
            <a:r>
              <a:rPr lang="es-AR" sz="5400" dirty="0">
                <a:latin typeface="Impact" panose="020B0806030902050204" pitchFamily="34" charset="0"/>
              </a:rPr>
              <a:t>CON</a:t>
            </a:r>
            <a:r>
              <a:rPr lang="es-AR" sz="2800" b="1" dirty="0" smtClean="0">
                <a:latin typeface="Lato Medium" pitchFamily="34" charset="0"/>
                <a:cs typeface="Lato Medium" pitchFamily="34" charset="0"/>
              </a:rPr>
              <a:t> </a:t>
            </a:r>
            <a:r>
              <a:rPr lang="es-AR" sz="5400" dirty="0">
                <a:latin typeface="Impact" panose="020B0806030902050204" pitchFamily="34" charset="0"/>
              </a:rPr>
              <a:t>MIS</a:t>
            </a:r>
            <a:r>
              <a:rPr lang="es-AR" sz="2800" b="1" dirty="0" smtClean="0">
                <a:latin typeface="Lato Medium" pitchFamily="34" charset="0"/>
                <a:cs typeface="Lato Medium" pitchFamily="34" charset="0"/>
              </a:rPr>
              <a:t> </a:t>
            </a:r>
            <a:r>
              <a:rPr lang="es-AR" sz="5400" dirty="0">
                <a:latin typeface="Impact" panose="020B0806030902050204" pitchFamily="34" charset="0"/>
              </a:rPr>
              <a:t>LADRILLOS</a:t>
            </a:r>
          </a:p>
        </p:txBody>
      </p:sp>
      <p:pic>
        <p:nvPicPr>
          <p:cNvPr id="21" name="Picture 2" descr="C:\Edum\RoboticaEducativa\grafica\LOGO450px.pn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33" b="19883"/>
          <a:stretch>
            <a:fillRect/>
          </a:stretch>
        </p:blipFill>
        <p:spPr bwMode="auto">
          <a:xfrm>
            <a:off x="2824714" y="61781"/>
            <a:ext cx="6665643" cy="1200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8680"/>
            <a:ext cx="12192000" cy="512064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235529" y="313601"/>
            <a:ext cx="1213658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MX" sz="6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¿En serio Pensamiento computacional? </a:t>
            </a:r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¿Para qué lo necesitan?</a:t>
            </a:r>
            <a:endParaRPr lang="es-A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Picture 2" descr="C:\Edum\RoboticaEducativa\grafica\LOGO250px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936" y="6287935"/>
            <a:ext cx="3063649" cy="514350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481268" y="4379491"/>
            <a:ext cx="6497052" cy="1569660"/>
          </a:xfrm>
          <a:prstGeom prst="rect">
            <a:avLst/>
          </a:prstGeom>
          <a:solidFill>
            <a:schemeClr val="tx2"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Medium" pitchFamily="34" charset="0"/>
                <a:cs typeface="Lato Medium" pitchFamily="34" charset="0"/>
              </a:rPr>
              <a:t>El mundo cambia a </a:t>
            </a:r>
            <a:br>
              <a:rPr lang="es-MX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Medium" pitchFamily="34" charset="0"/>
                <a:cs typeface="Lato Medium" pitchFamily="34" charset="0"/>
              </a:rPr>
            </a:br>
            <a:r>
              <a:rPr lang="es-MX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Medium" pitchFamily="34" charset="0"/>
                <a:cs typeface="Lato Medium" pitchFamily="34" charset="0"/>
              </a:rPr>
              <a:t>gran velocidad</a:t>
            </a:r>
            <a:endParaRPr lang="es-MX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 Medium" pitchFamily="34" charset="0"/>
              <a:cs typeface="Lato 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74" y="-1210962"/>
            <a:ext cx="8485487" cy="9982926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481268" y="3350791"/>
            <a:ext cx="6497052" cy="3046988"/>
          </a:xfrm>
          <a:prstGeom prst="rect">
            <a:avLst/>
          </a:prstGeom>
          <a:solidFill>
            <a:schemeClr val="tx2"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Medium" pitchFamily="34" charset="0"/>
                <a:cs typeface="Lato Medium" pitchFamily="34" charset="0"/>
              </a:rPr>
              <a:t>DESAFÍO ACTUAL:</a:t>
            </a:r>
          </a:p>
          <a:p>
            <a:pPr algn="ctr"/>
            <a:endParaRPr lang="es-MX" sz="4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 Medium" pitchFamily="34" charset="0"/>
              <a:cs typeface="Lato Medium" pitchFamily="34" charset="0"/>
            </a:endParaRPr>
          </a:p>
          <a:p>
            <a:pPr algn="ctr"/>
            <a:r>
              <a:rPr lang="es-MX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Medium" pitchFamily="34" charset="0"/>
                <a:cs typeface="Lato Medium" pitchFamily="34" charset="0"/>
              </a:rPr>
              <a:t>APRENDER  A APRENDER</a:t>
            </a:r>
            <a:endParaRPr lang="es-MX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 Medium" pitchFamily="34" charset="0"/>
              <a:cs typeface="Lato 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11" y="548583"/>
            <a:ext cx="6736080" cy="5417820"/>
          </a:xfrm>
          <a:prstGeom prst="rect">
            <a:avLst/>
          </a:prstGeom>
        </p:spPr>
      </p:pic>
      <p:pic>
        <p:nvPicPr>
          <p:cNvPr id="6" name="Picture 2" descr="C:\Edum\RoboticaEducativa\grafica\LOGO250px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351" y="0"/>
            <a:ext cx="3063649" cy="514350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5326983" y="256672"/>
            <a:ext cx="6400800" cy="6001643"/>
          </a:xfrm>
          <a:prstGeom prst="rect">
            <a:avLst/>
          </a:prstGeom>
          <a:noFill/>
          <a:scene3d>
            <a:camera prst="perspectiveHeroicExtremeLeftFacing" fov="6300000">
              <a:rot lat="0" lon="2400000" rev="21425485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s-MX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Medium" pitchFamily="34" charset="0"/>
                <a:cs typeface="Lato Medium" pitchFamily="34" charset="0"/>
              </a:rPr>
              <a:t>CREATIVIDAD</a:t>
            </a:r>
          </a:p>
          <a:p>
            <a:r>
              <a:rPr lang="es-MX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Medium" pitchFamily="34" charset="0"/>
                <a:cs typeface="Lato Medium" pitchFamily="34" charset="0"/>
              </a:rPr>
              <a:t>FLEXIBILIDAD</a:t>
            </a:r>
          </a:p>
          <a:p>
            <a:r>
              <a:rPr lang="es-MX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Medium" pitchFamily="34" charset="0"/>
                <a:cs typeface="Lato Medium" pitchFamily="34" charset="0"/>
              </a:rPr>
              <a:t>INFORMACIÓN</a:t>
            </a:r>
          </a:p>
          <a:p>
            <a:r>
              <a:rPr lang="es-MX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Medium" pitchFamily="34" charset="0"/>
                <a:cs typeface="Lato Medium" pitchFamily="34" charset="0"/>
              </a:rPr>
              <a:t>COMUNICACIÓN</a:t>
            </a:r>
          </a:p>
          <a:p>
            <a:r>
              <a:rPr lang="es-MX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Medium" pitchFamily="34" charset="0"/>
                <a:cs typeface="Lato Medium" pitchFamily="34" charset="0"/>
              </a:rPr>
              <a:t>SOCIABILIZACIÓN</a:t>
            </a:r>
          </a:p>
          <a:p>
            <a:r>
              <a:rPr lang="es-MX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Medium" pitchFamily="34" charset="0"/>
                <a:cs typeface="Lato Medium" pitchFamily="34" charset="0"/>
              </a:rPr>
              <a:t>RESPONSABILIDAD</a:t>
            </a:r>
          </a:p>
          <a:p>
            <a:r>
              <a:rPr lang="es-MX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Medium" pitchFamily="34" charset="0"/>
                <a:cs typeface="Lato Medium" pitchFamily="34" charset="0"/>
              </a:rPr>
              <a:t>EMPRENDIMIENTO</a:t>
            </a:r>
          </a:p>
          <a:p>
            <a:r>
              <a:rPr lang="es-MX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Medium" pitchFamily="34" charset="0"/>
                <a:cs typeface="Lato Medium" pitchFamily="34" charset="0"/>
              </a:rPr>
              <a:t>TECNOLOGÍA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0" y="0"/>
            <a:ext cx="530145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Medium" pitchFamily="34" charset="0"/>
                <a:cs typeface="Lato Medium" pitchFamily="34" charset="0"/>
              </a:rPr>
              <a:t>El trabajador del siglo XXI</a:t>
            </a:r>
          </a:p>
          <a:p>
            <a:r>
              <a:rPr lang="es-MX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Medium" pitchFamily="34" charset="0"/>
                <a:cs typeface="Lato Medium" pitchFamily="34" charset="0"/>
              </a:rPr>
              <a:t>* Informe de la UNESCO</a:t>
            </a:r>
            <a:endParaRPr lang="es-A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 Medium" pitchFamily="34" charset="0"/>
              <a:cs typeface="Lato Medium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77091" y="3837069"/>
            <a:ext cx="6978320" cy="2862322"/>
          </a:xfrm>
          <a:prstGeom prst="rect">
            <a:avLst/>
          </a:prstGeom>
          <a:solidFill>
            <a:schemeClr val="tx2"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Medium" pitchFamily="34" charset="0"/>
                <a:cs typeface="Lato Medium" pitchFamily="34" charset="0"/>
              </a:rPr>
              <a:t>El mundo de hoy necesita más personas creativas, autónomas y flexibles </a:t>
            </a:r>
            <a:r>
              <a:rPr lang="es-MX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Medium" pitchFamily="34" charset="0"/>
                <a:cs typeface="Lato Medium" pitchFamily="34" charset="0"/>
              </a:rPr>
              <a:t>EN LUGAR DE </a:t>
            </a:r>
            <a:r>
              <a:rPr lang="es-MX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Medium" pitchFamily="34" charset="0"/>
                <a:cs typeface="Lato Medium" pitchFamily="34" charset="0"/>
              </a:rPr>
              <a:t>especialistas súper informados.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ángulo 3"/>
          <p:cNvSpPr/>
          <p:nvPr/>
        </p:nvSpPr>
        <p:spPr>
          <a:xfrm>
            <a:off x="0" y="-57192"/>
            <a:ext cx="12192000" cy="6915192"/>
          </a:xfrm>
          <a:prstGeom prst="rect">
            <a:avLst/>
          </a:prstGeom>
          <a:solidFill>
            <a:srgbClr val="4349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Como podemos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014" y="1303020"/>
            <a:ext cx="9723120" cy="555498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64427" y="1708"/>
            <a:ext cx="12064200" cy="3785652"/>
          </a:xfrm>
          <a:prstGeom prst="rect">
            <a:avLst/>
          </a:prstGeom>
          <a:solidFill>
            <a:srgbClr val="666B54">
              <a:alpha val="30000"/>
            </a:srgbClr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es-E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Sabemos que los estudiantes se van a </a:t>
            </a:r>
            <a:r>
              <a:rPr lang="es-E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enfrentar</a:t>
            </a:r>
          </a:p>
          <a:p>
            <a:r>
              <a:rPr lang="es-E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con: </a:t>
            </a:r>
            <a:endParaRPr lang="es-E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indent="-914400">
              <a:buFont typeface="Wingdings" panose="05000000000000000000" pitchFamily="2" charset="2"/>
              <a:buChar char="ü"/>
            </a:pPr>
            <a:r>
              <a:rPr lang="es-E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Tecnologías </a:t>
            </a:r>
            <a:r>
              <a:rPr lang="es-E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no conocen</a:t>
            </a:r>
          </a:p>
          <a:p>
            <a:pPr marL="914400" indent="-914400">
              <a:buFont typeface="Wingdings" panose="05000000000000000000" pitchFamily="2" charset="2"/>
              <a:buChar char="ü"/>
            </a:pPr>
            <a:r>
              <a:rPr lang="es-E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Empleos </a:t>
            </a:r>
            <a:r>
              <a:rPr lang="es-E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no conocen</a:t>
            </a:r>
          </a:p>
          <a:p>
            <a:pPr marL="914400" indent="-914400">
              <a:buFont typeface="Wingdings" panose="05000000000000000000" pitchFamily="2" charset="2"/>
              <a:buChar char="ü"/>
            </a:pPr>
            <a:r>
              <a:rPr lang="es-E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Circunstancias </a:t>
            </a:r>
            <a:r>
              <a:rPr lang="es-E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no </a:t>
            </a:r>
            <a:r>
              <a:rPr lang="es-E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conocen</a:t>
            </a:r>
            <a:endParaRPr lang="es-ES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Marcador de contenido 1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659" y="2506662"/>
            <a:ext cx="3815788" cy="4351338"/>
          </a:xfrm>
        </p:spPr>
      </p:pic>
      <p:sp>
        <p:nvSpPr>
          <p:cNvPr id="8" name="Llamada ovalada 7"/>
          <p:cNvSpPr/>
          <p:nvPr/>
        </p:nvSpPr>
        <p:spPr>
          <a:xfrm>
            <a:off x="6569401" y="984739"/>
            <a:ext cx="4500194" cy="2793036"/>
          </a:xfrm>
          <a:prstGeom prst="wedgeEllipseCallout">
            <a:avLst>
              <a:gd name="adj1" fmla="val -63034"/>
              <a:gd name="adj2" fmla="val 8153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3600" b="1" dirty="0" smtClean="0"/>
              <a:t>ENTONCES….</a:t>
            </a:r>
          </a:p>
          <a:p>
            <a:pPr algn="ctr"/>
            <a:r>
              <a:rPr lang="es-ES" sz="3600" b="1" dirty="0" smtClean="0"/>
              <a:t>¿QUÉ LES </a:t>
            </a:r>
            <a:r>
              <a:rPr lang="es-ES" sz="3600" b="1" dirty="0" smtClean="0"/>
              <a:t>VAMOS A ENSEÑAR??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78517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980" y="929651"/>
            <a:ext cx="9464040" cy="5913120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0" y="-179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ES el Pensamiento computacional? </a:t>
            </a:r>
            <a:endParaRPr lang="es-A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730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6256641" y="41211"/>
            <a:ext cx="581684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ES el Pensamiento computacional? </a:t>
            </a:r>
            <a:endParaRPr lang="es-A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8" r="1443"/>
          <a:stretch/>
        </p:blipFill>
        <p:spPr>
          <a:xfrm>
            <a:off x="208008" y="2292078"/>
            <a:ext cx="12097265" cy="291619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535" y="881470"/>
            <a:ext cx="2775216" cy="173367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4190595" y="1493300"/>
            <a:ext cx="413209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PROCESO</a:t>
            </a:r>
            <a:endParaRPr lang="es-ES" sz="8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47541" y="4885205"/>
            <a:ext cx="218816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Problema</a:t>
            </a:r>
          </a:p>
          <a:p>
            <a:pPr algn="ctr"/>
            <a:r>
              <a:rPr lang="es-E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complejo</a:t>
            </a:r>
            <a:endParaRPr lang="es-E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9534809" y="4885204"/>
            <a:ext cx="240642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Soluciones</a:t>
            </a:r>
          </a:p>
          <a:p>
            <a:pPr algn="ctr"/>
            <a:r>
              <a:rPr lang="es-E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adecuadas</a:t>
            </a:r>
            <a:endParaRPr lang="es-E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Flecha derecha 2"/>
          <p:cNvSpPr/>
          <p:nvPr/>
        </p:nvSpPr>
        <p:spPr>
          <a:xfrm>
            <a:off x="2830486" y="4713995"/>
            <a:ext cx="6437870" cy="988556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3600" dirty="0" smtClean="0"/>
              <a:t>COMPRENDER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6095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0" y="-17934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ETAPAS del Pensamiento computacional</a:t>
            </a:r>
            <a:endParaRPr lang="es-AR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980" y="948690"/>
            <a:ext cx="7940040" cy="496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81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0" y="-17934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ETAPAS del Pensamiento computacional</a:t>
            </a:r>
            <a:endParaRPr lang="es-AR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743201" y="5149794"/>
            <a:ext cx="7924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SEPARAR</a:t>
            </a:r>
            <a:endParaRPr lang="es-ES" sz="9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780" y="1443990"/>
            <a:ext cx="885444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25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74" y="1307629"/>
            <a:ext cx="7353300" cy="5303520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0" y="-17934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ETAPAS del Pensamiento computacional</a:t>
            </a:r>
            <a:endParaRPr lang="es-AR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474724" y="3262628"/>
            <a:ext cx="7924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IDENTIFICAR</a:t>
            </a:r>
            <a:endParaRPr lang="es-ES" sz="9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550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95" y="1669954"/>
            <a:ext cx="8267700" cy="4853940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0" y="-17934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ETAPAS del Pensamiento computacional</a:t>
            </a:r>
            <a:endParaRPr lang="es-AR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474724" y="3262628"/>
            <a:ext cx="7924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SIMPLIFICAR</a:t>
            </a:r>
            <a:endParaRPr lang="es-ES" sz="9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927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552" y="1299519"/>
            <a:ext cx="7780020" cy="5448300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0" y="-17934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ETAPAS del Pensamiento computacional</a:t>
            </a:r>
            <a:endParaRPr lang="es-AR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474724" y="3262628"/>
            <a:ext cx="7924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PASOS</a:t>
            </a:r>
            <a:endParaRPr lang="es-ES" sz="9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48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980" y="1405896"/>
            <a:ext cx="7940040" cy="4960620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0" y="-17934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TÉCNICA CONSISTE EN….</a:t>
            </a:r>
            <a:endParaRPr lang="es-AR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362833" y="2071192"/>
            <a:ext cx="9009134" cy="3970318"/>
          </a:xfrm>
          <a:prstGeom prst="rect">
            <a:avLst/>
          </a:prstGeom>
          <a:solidFill>
            <a:schemeClr val="accent2">
              <a:lumMod val="20000"/>
              <a:lumOff val="80000"/>
              <a:alpha val="56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PIÉNSALO</a:t>
            </a:r>
            <a:r>
              <a:rPr lang="es-E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COMO UN </a:t>
            </a:r>
            <a:r>
              <a:rPr lang="es-ES" sz="6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TODO</a:t>
            </a:r>
            <a:endParaRPr lang="es-ES" sz="54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es-E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PERO </a:t>
            </a:r>
            <a:r>
              <a:rPr lang="es-ES" sz="6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ENTIÉNDELO</a:t>
            </a:r>
            <a:r>
              <a:rPr lang="es-E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DE</a:t>
            </a:r>
          </a:p>
          <a:p>
            <a:pPr algn="ctr"/>
            <a:r>
              <a:rPr lang="es-ES" sz="6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MANERA</a:t>
            </a:r>
            <a:r>
              <a:rPr lang="es-E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s-ES" sz="6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SEPARADA</a:t>
            </a:r>
            <a:endParaRPr lang="es-ES" sz="54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r"/>
            <a:r>
              <a:rPr lang="es-ES" sz="5400" b="1" i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Seymour </a:t>
            </a:r>
            <a:r>
              <a:rPr lang="es-ES" sz="5400" b="1" i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Papert</a:t>
            </a:r>
            <a:r>
              <a:rPr lang="es-ES" sz="5400" b="1" i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(80s)</a:t>
            </a:r>
            <a:endParaRPr lang="es-ES" sz="5400" b="1" i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644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7640" y="-102870"/>
            <a:ext cx="12527280" cy="706374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32287" y="3556104"/>
            <a:ext cx="11399274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SE DESCUBRIÓ QUE APRENDER ESA FORMA </a:t>
            </a:r>
            <a:endParaRPr lang="es-ES" sz="4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es-E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DE </a:t>
            </a:r>
            <a:r>
              <a:rPr lang="es-E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ENFRENTAR LOS PROBLEMAS </a:t>
            </a:r>
            <a:endParaRPr lang="es-ES" sz="4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es-E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“PENSAR COMO PROGRAMADOR”</a:t>
            </a:r>
          </a:p>
          <a:p>
            <a:pPr algn="ctr"/>
            <a:r>
              <a:rPr lang="es-ES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SIRVE </a:t>
            </a:r>
            <a:r>
              <a:rPr lang="es-E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PARA TODAS LAS DISCIPLINAS</a:t>
            </a:r>
          </a:p>
          <a:p>
            <a:pPr algn="ctr"/>
            <a:endParaRPr lang="en-US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5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840" y="1235905"/>
            <a:ext cx="7376160" cy="526542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33900" y="1368977"/>
            <a:ext cx="6037294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No enseñamos </a:t>
            </a:r>
          </a:p>
          <a:p>
            <a:pPr algn="ctr"/>
            <a:r>
              <a:rPr lang="es-ES" sz="6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a programar</a:t>
            </a:r>
          </a:p>
          <a:p>
            <a:pPr algn="ctr"/>
            <a:endParaRPr lang="es-ES" sz="60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es-ES" sz="60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Porque queremos </a:t>
            </a:r>
          </a:p>
          <a:p>
            <a:pPr algn="ctr"/>
            <a:r>
              <a:rPr lang="es-ES" sz="60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programadores</a:t>
            </a:r>
            <a:endParaRPr lang="es-ES" sz="60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2631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428" y="2606251"/>
            <a:ext cx="5577840" cy="42672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157660" y="279480"/>
            <a:ext cx="990418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SERÍA COMO CREER…..</a:t>
            </a:r>
            <a:endParaRPr lang="es-ES" sz="80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45892" y="1732392"/>
            <a:ext cx="398179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ESCRIBIR</a:t>
            </a:r>
            <a:endParaRPr lang="es-ES" sz="80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566413" y="2056988"/>
            <a:ext cx="5191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SUMAR Y RESTAR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892" y="3055831"/>
            <a:ext cx="6225540" cy="381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13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-38912" y="-231943"/>
            <a:ext cx="97860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 METODOLOGÍA TAMBIÉN PERMITE:</a:t>
            </a:r>
            <a:endParaRPr lang="es-A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7629"/>
            <a:ext cx="4337861" cy="2709863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415680" y="724195"/>
            <a:ext cx="774389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s-ES" sz="3600" dirty="0"/>
              <a:t>AMPLIAR HABILIDADES DE </a:t>
            </a:r>
            <a:r>
              <a:rPr lang="es-ES" sz="3600" dirty="0" smtClean="0"/>
              <a:t>COMUNICACIÓN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s-ES" sz="36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ES" sz="3600" dirty="0" smtClean="0"/>
              <a:t>LIDIAR </a:t>
            </a:r>
            <a:r>
              <a:rPr lang="es-ES" sz="3600" dirty="0"/>
              <a:t>CON PROBLEMAS COMPLEJOS Y SITUACIONES DIVERSAS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s-ES" sz="36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ES" sz="3600" dirty="0" smtClean="0"/>
              <a:t>PONER </a:t>
            </a:r>
            <a:r>
              <a:rPr lang="es-ES" sz="3600" dirty="0"/>
              <a:t>EN JUEGO LA CREATIVIDAD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s-ES" sz="36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ES" sz="3600" dirty="0" smtClean="0"/>
              <a:t>RAZONAMIENTO </a:t>
            </a:r>
            <a:r>
              <a:rPr lang="es-ES" sz="3600" dirty="0"/>
              <a:t>CRÍTICO Y LÓGICO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s-ES" sz="3600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ES" sz="4000" b="1" dirty="0" smtClean="0">
                <a:solidFill>
                  <a:srgbClr val="FF0000"/>
                </a:solidFill>
              </a:rPr>
              <a:t>Y LAS DOS MÁS IMPORTANTES…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51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0" y="196073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APRENDER A TRABAJAR CON OTROS PARA LOGRAR UN OBJETIVO COMUN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9172" y="1521636"/>
            <a:ext cx="7025640" cy="522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6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902" y="1067502"/>
            <a:ext cx="10591165" cy="5790497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0" y="-17934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 COMO PARTE DEL APRENDIZAJE</a:t>
            </a:r>
          </a:p>
          <a:p>
            <a:pPr algn="ctr"/>
            <a:r>
              <a:rPr lang="es-MX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(NADA te ha preparado PARA AGUANTARTE A TI MISMO)</a:t>
            </a:r>
            <a:endParaRPr lang="es-AR" sz="5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202987" y="3277422"/>
            <a:ext cx="9896940" cy="3139321"/>
          </a:xfrm>
          <a:prstGeom prst="rect">
            <a:avLst/>
          </a:prstGeom>
          <a:solidFill>
            <a:schemeClr val="accent2">
              <a:lumMod val="20000"/>
              <a:lumOff val="80000"/>
              <a:alpha val="56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PROGRAMAR CONSISTE EN </a:t>
            </a:r>
          </a:p>
          <a:p>
            <a:pPr algn="ctr"/>
            <a:r>
              <a:rPr lang="es-ES" sz="6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LANZAR UN SISTEMA </a:t>
            </a:r>
          </a:p>
          <a:p>
            <a:pPr algn="ctr"/>
            <a:r>
              <a:rPr lang="es-ES" sz="6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QUE VA A FALLAR</a:t>
            </a:r>
            <a:endParaRPr lang="es-ES" sz="5400" b="1" i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883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0" y="-113184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 COMO PARTE DEL APRENDIZAJE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174" y="1071813"/>
            <a:ext cx="6572752" cy="563378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229600" y="2362897"/>
            <a:ext cx="3733800" cy="3970318"/>
          </a:xfrm>
          <a:prstGeom prst="rect">
            <a:avLst/>
          </a:prstGeom>
          <a:gradFill>
            <a:gsLst>
              <a:gs pos="0">
                <a:srgbClr val="FF99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nap ITC" panose="04040A07060A02020202" pitchFamily="82" charset="0"/>
              </a:rPr>
              <a:t>Un estudiante que es capaz de corregir una respuesta incorrecta </a:t>
            </a:r>
            <a:endParaRPr lang="es-E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nap ITC" panose="04040A07060A02020202" pitchFamily="82" charset="0"/>
            </a:endParaRPr>
          </a:p>
          <a:p>
            <a:pPr algn="ctr">
              <a:lnSpc>
                <a:spcPct val="150000"/>
              </a:lnSpc>
            </a:pP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nap ITC" panose="04040A07060A02020202" pitchFamily="82" charset="0"/>
              </a:rPr>
              <a:t>experimenta </a:t>
            </a: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nap ITC" panose="04040A07060A02020202" pitchFamily="82" charset="0"/>
              </a:rPr>
              <a:t>una sensación de éxito personal.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nap ITC" panose="04040A07060A02020202" pitchFamily="82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057400" y="2095500"/>
            <a:ext cx="4057650" cy="15811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8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953" y="1030092"/>
            <a:ext cx="9954638" cy="5827908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42161" y="0"/>
            <a:ext cx="1238434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Aprender JUGANDO </a:t>
            </a:r>
            <a:r>
              <a:rPr lang="es-ES" sz="5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ó</a:t>
            </a:r>
            <a:endParaRPr lang="es-ES" sz="54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  <a:p>
            <a:r>
              <a:rPr lang="es-ES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					JUGAR para Aprender??</a:t>
            </a:r>
            <a:endParaRPr lang="es-E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6293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 trans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4541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66928" y="2256817"/>
            <a:ext cx="10778246" cy="2554545"/>
          </a:xfrm>
          <a:prstGeom prst="rect">
            <a:avLst/>
          </a:prstGeom>
          <a:solidFill>
            <a:schemeClr val="accent1">
              <a:lumMod val="20000"/>
              <a:lumOff val="80000"/>
              <a:alpha val="7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000" dirty="0"/>
              <a:t>El punto de partida para aplicar la </a:t>
            </a:r>
            <a:r>
              <a:rPr lang="es-ES" sz="4000" dirty="0" err="1"/>
              <a:t>gamificación</a:t>
            </a:r>
            <a:r>
              <a:rPr lang="es-ES" sz="4000" dirty="0"/>
              <a:t> en Infantil es que debe ser una </a:t>
            </a:r>
            <a:r>
              <a:rPr lang="es-ES" sz="4000" b="1" dirty="0"/>
              <a:t>herramienta transversal</a:t>
            </a:r>
            <a:r>
              <a:rPr lang="es-ES" sz="4000" dirty="0"/>
              <a:t> con la que trabajar diferentes cuestiones a un mismo tiempo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1945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-1327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s-MX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DINÁMICA LÚDICA -  APRENDER JUGANDO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119" y="1977735"/>
            <a:ext cx="7710363" cy="4851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0" y="942974"/>
            <a:ext cx="12192000" cy="1266826"/>
          </a:xfrm>
          <a:prstGeom prst="rect">
            <a:avLst/>
          </a:prstGeom>
          <a:solidFill>
            <a:schemeClr val="tx2">
              <a:lumMod val="95000"/>
              <a:lumOff val="5000"/>
              <a:alpha val="67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RECORDAMOS EL </a:t>
            </a:r>
            <a:r>
              <a:rPr lang="es-MX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20% </a:t>
            </a:r>
            <a: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DE LO QUE LEEMOS</a:t>
            </a:r>
            <a:endParaRPr kumimoji="0" lang="es-MX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PERO EL </a:t>
            </a:r>
            <a:r>
              <a:rPr kumimoji="0" lang="es-MX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90% </a:t>
            </a:r>
            <a:r>
              <a:rPr lang="es-MX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DE LO QUE CONSTRUIMOS</a:t>
            </a:r>
            <a:endParaRPr kumimoji="0" lang="es-AR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857250" y="3352800"/>
            <a:ext cx="12506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b="1" dirty="0" smtClean="0">
                <a:solidFill>
                  <a:srgbClr val="FF0000"/>
                </a:solidFill>
              </a:rPr>
              <a:t>90%</a:t>
            </a:r>
            <a:endParaRPr lang="es-AR" sz="4800" b="1" dirty="0">
              <a:solidFill>
                <a:srgbClr val="FF000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9525000" y="3257550"/>
            <a:ext cx="12586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b="1" dirty="0" smtClean="0">
                <a:solidFill>
                  <a:srgbClr val="FF0000"/>
                </a:solidFill>
              </a:rPr>
              <a:t>20%</a:t>
            </a:r>
            <a:endParaRPr lang="es-AR" sz="4800" b="1" dirty="0">
              <a:solidFill>
                <a:srgbClr val="FF0000"/>
              </a:solidFill>
            </a:endParaRPr>
          </a:p>
        </p:txBody>
      </p:sp>
      <p:pic>
        <p:nvPicPr>
          <p:cNvPr id="8" name="Picture 2" descr="C:\Edum\RoboticaEducativa\grafica\LOGO250px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351" y="6343650"/>
            <a:ext cx="3063649" cy="51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83704" y="883958"/>
            <a:ext cx="4019049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33333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¿POR QUÉ</a:t>
            </a:r>
          </a:p>
          <a:p>
            <a:pPr algn="ctr"/>
            <a:r>
              <a:rPr lang="es-ES" sz="6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33333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APRENDER</a:t>
            </a:r>
          </a:p>
          <a:p>
            <a:pPr algn="ctr"/>
            <a:r>
              <a:rPr lang="es-ES" sz="66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33333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ESTO???</a:t>
            </a:r>
            <a:endParaRPr lang="es-ES" sz="6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333333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906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0" y="4495800"/>
            <a:ext cx="4076700" cy="2362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Rectángulo 1"/>
          <p:cNvSpPr/>
          <p:nvPr/>
        </p:nvSpPr>
        <p:spPr>
          <a:xfrm>
            <a:off x="72114" y="4796304"/>
            <a:ext cx="4554773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YA HAY PROFESORES</a:t>
            </a:r>
          </a:p>
          <a:p>
            <a:pPr algn="ctr"/>
            <a:r>
              <a:rPr lang="es-E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PREPARADOS</a:t>
            </a:r>
          </a:p>
          <a:p>
            <a:pPr algn="ctr"/>
            <a:r>
              <a:rPr lang="es-ES" sz="4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EN ESE CAMPO</a:t>
            </a:r>
            <a:endParaRPr lang="es-E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6240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0" y="4495800"/>
            <a:ext cx="4076700" cy="2362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538133" y="4707404"/>
            <a:ext cx="374974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CADA VEZ </a:t>
            </a:r>
          </a:p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HABRÁ MÁS</a:t>
            </a:r>
            <a:endParaRPr lang="es-E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7714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03167" y="4303455"/>
            <a:ext cx="4016484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MÁS TARDE O </a:t>
            </a:r>
          </a:p>
          <a:p>
            <a:pPr algn="ctr"/>
            <a:r>
              <a:rPr lang="es-ES" sz="4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MÁS TEMPRANO</a:t>
            </a:r>
          </a:p>
          <a:p>
            <a:pPr algn="ctr"/>
            <a:r>
              <a:rPr lang="es-ES" sz="4000" b="1" dirty="0" smtClean="0">
                <a:ln w="22225">
                  <a:solidFill>
                    <a:schemeClr val="accent2"/>
                  </a:solidFill>
                  <a:prstDash val="solid"/>
                </a:ln>
              </a:rPr>
              <a:t>TODOS</a:t>
            </a:r>
            <a:r>
              <a:rPr lang="es-E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TENDRÁN </a:t>
            </a:r>
          </a:p>
          <a:p>
            <a:pPr algn="ctr"/>
            <a:r>
              <a:rPr lang="es-E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QUE SABER</a:t>
            </a:r>
            <a:endParaRPr lang="es-E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1144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556723" y="-126066"/>
            <a:ext cx="9078575" cy="535531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MANOS A LA OBRA!!</a:t>
            </a:r>
            <a:endParaRPr lang="es-ES" sz="5400" b="1" cap="none" spc="0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es-E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NOS SEPARAMOS EN EQUIPOS </a:t>
            </a:r>
          </a:p>
          <a:p>
            <a:pPr algn="ctr"/>
            <a:r>
              <a:rPr lang="es-ES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DE 2 O 3 PERSONAS</a:t>
            </a:r>
          </a:p>
          <a:p>
            <a:pPr algn="ctr"/>
            <a:endParaRPr lang="es-ES" sz="54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s-E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s-E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815862" y="5913197"/>
            <a:ext cx="52623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https:/www.edubotika.com</a:t>
            </a:r>
            <a:endParaRPr lang="en-U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://misladrillos.com/ml/proyectos/</a:t>
            </a:r>
          </a:p>
        </p:txBody>
      </p:sp>
    </p:spTree>
    <p:extLst>
      <p:ext uri="{BB962C8B-B14F-4D97-AF65-F5344CB8AC3E}">
        <p14:creationId xmlns:p14="http://schemas.microsoft.com/office/powerpoint/2010/main" val="102837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Edum\RoboticaEducativa\grafica\LOGO450px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33" b="19883"/>
          <a:stretch>
            <a:fillRect/>
          </a:stretch>
        </p:blipFill>
        <p:spPr bwMode="auto">
          <a:xfrm>
            <a:off x="2867024" y="1123950"/>
            <a:ext cx="6665643" cy="1200150"/>
          </a:xfrm>
          <a:prstGeom prst="rect">
            <a:avLst/>
          </a:prstGeom>
          <a:noFill/>
        </p:spPr>
      </p:pic>
      <p:grpSp>
        <p:nvGrpSpPr>
          <p:cNvPr id="3" name="13 Grupo"/>
          <p:cNvGrpSpPr/>
          <p:nvPr/>
        </p:nvGrpSpPr>
        <p:grpSpPr>
          <a:xfrm>
            <a:off x="2895594" y="2324947"/>
            <a:ext cx="6594764" cy="2399453"/>
            <a:chOff x="2798618" y="2078163"/>
            <a:chExt cx="6594764" cy="2399453"/>
          </a:xfrm>
        </p:grpSpPr>
        <p:sp>
          <p:nvSpPr>
            <p:cNvPr id="7" name="6 Rectángulo"/>
            <p:cNvSpPr/>
            <p:nvPr/>
          </p:nvSpPr>
          <p:spPr>
            <a:xfrm>
              <a:off x="2798619" y="2078163"/>
              <a:ext cx="6594763" cy="2396836"/>
            </a:xfrm>
            <a:prstGeom prst="rect">
              <a:avLst/>
            </a:prstGeom>
            <a:solidFill>
              <a:schemeClr val="tx2">
                <a:alpha val="41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4000" dirty="0" smtClean="0">
                <a:latin typeface="AR DESTINE" pitchFamily="2" charset="0"/>
              </a:endParaRPr>
            </a:p>
          </p:txBody>
        </p:sp>
        <p:sp>
          <p:nvSpPr>
            <p:cNvPr id="8" name="7 Rectángulo"/>
            <p:cNvSpPr/>
            <p:nvPr/>
          </p:nvSpPr>
          <p:spPr>
            <a:xfrm>
              <a:off x="2798618" y="2078163"/>
              <a:ext cx="6594763" cy="1177637"/>
            </a:xfrm>
            <a:prstGeom prst="rect">
              <a:avLst/>
            </a:prstGeom>
            <a:solidFill>
              <a:schemeClr val="tx2">
                <a:alpha val="41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5400" dirty="0" smtClean="0">
                  <a:latin typeface="Impact" panose="020B0806030902050204" pitchFamily="34" charset="0"/>
                </a:rPr>
                <a:t>ROBÓTICA EDUCATIVA</a:t>
              </a:r>
              <a:endParaRPr lang="es-AR" sz="5400" dirty="0">
                <a:latin typeface="Impact" panose="020B0806030902050204" pitchFamily="34" charset="0"/>
              </a:endParaRPr>
            </a:p>
          </p:txBody>
        </p:sp>
        <p:sp>
          <p:nvSpPr>
            <p:cNvPr id="13" name="12 Rectángulo"/>
            <p:cNvSpPr/>
            <p:nvPr/>
          </p:nvSpPr>
          <p:spPr>
            <a:xfrm>
              <a:off x="2798618" y="3263593"/>
              <a:ext cx="6594763" cy="1214023"/>
            </a:xfrm>
            <a:prstGeom prst="rect">
              <a:avLst/>
            </a:prstGeom>
            <a:solidFill>
              <a:schemeClr val="bg1">
                <a:alpha val="76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2400" b="1" dirty="0" smtClean="0">
                  <a:solidFill>
                    <a:schemeClr val="tx2"/>
                  </a:solidFill>
                  <a:latin typeface="Lato Medium" pitchFamily="34" charset="0"/>
                  <a:cs typeface="Lato Medium" pitchFamily="34" charset="0"/>
                </a:rPr>
                <a:t>WWW.EDUBOTIKA.COM</a:t>
              </a:r>
            </a:p>
            <a:p>
              <a:pPr algn="ctr"/>
              <a:r>
                <a:rPr lang="es-MX" sz="2400" b="1" dirty="0" smtClean="0">
                  <a:solidFill>
                    <a:schemeClr val="tx2"/>
                  </a:solidFill>
                  <a:latin typeface="Lato Medium" pitchFamily="34" charset="0"/>
                  <a:cs typeface="Lato Medium" pitchFamily="34" charset="0"/>
                </a:rPr>
                <a:t>Ing. Eduardo </a:t>
              </a:r>
              <a:r>
                <a:rPr lang="es-MX" sz="2400" b="1" dirty="0" err="1" smtClean="0">
                  <a:solidFill>
                    <a:schemeClr val="tx2"/>
                  </a:solidFill>
                  <a:latin typeface="Lato Medium" pitchFamily="34" charset="0"/>
                  <a:cs typeface="Lato Medium" pitchFamily="34" charset="0"/>
                </a:rPr>
                <a:t>Ferreyra</a:t>
              </a:r>
              <a:endParaRPr lang="es-MX" sz="2400" b="1" dirty="0" smtClean="0">
                <a:solidFill>
                  <a:schemeClr val="tx2"/>
                </a:solidFill>
                <a:latin typeface="Lato Medium" pitchFamily="34" charset="0"/>
                <a:cs typeface="Lato Medium" pitchFamily="34" charset="0"/>
              </a:endParaRPr>
            </a:p>
            <a:p>
              <a:pPr algn="ctr"/>
              <a:r>
                <a:rPr lang="es-MX" sz="2400" b="1" dirty="0" smtClean="0">
                  <a:solidFill>
                    <a:schemeClr val="tx2"/>
                  </a:solidFill>
                  <a:latin typeface="Lato Medium" pitchFamily="34" charset="0"/>
                  <a:cs typeface="Lato Medium" pitchFamily="34" charset="0"/>
                </a:rPr>
                <a:t>+54 351 5901122</a:t>
              </a:r>
              <a:endParaRPr lang="es-AR" sz="2400" b="1" dirty="0">
                <a:solidFill>
                  <a:schemeClr val="tx2"/>
                </a:solidFill>
                <a:latin typeface="Lato Medium" pitchFamily="34" charset="0"/>
                <a:cs typeface="Lato Medium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5">
      <a:dk1>
        <a:srgbClr val="282F39"/>
      </a:dk1>
      <a:lt1>
        <a:srgbClr val="FFFFFF"/>
      </a:lt1>
      <a:dk2>
        <a:srgbClr val="000000"/>
      </a:dk2>
      <a:lt2>
        <a:srgbClr val="EEEEEE"/>
      </a:lt2>
      <a:accent1>
        <a:srgbClr val="C2C923"/>
      </a:accent1>
      <a:accent2>
        <a:srgbClr val="42AFB6"/>
      </a:accent2>
      <a:accent3>
        <a:srgbClr val="074D67"/>
      </a:accent3>
      <a:accent4>
        <a:srgbClr val="CB1B4A"/>
      </a:accent4>
      <a:accent5>
        <a:srgbClr val="FCB414"/>
      </a:accent5>
      <a:accent6>
        <a:srgbClr val="007A7D"/>
      </a:accent6>
      <a:hlink>
        <a:srgbClr val="1EB7EF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18960</TotalTime>
  <Words>1477</Words>
  <Application>Microsoft Office PowerPoint</Application>
  <PresentationFormat>Panorámica</PresentationFormat>
  <Paragraphs>250</Paragraphs>
  <Slides>29</Slides>
  <Notes>23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8" baseType="lpstr">
      <vt:lpstr>AR DESTINE</vt:lpstr>
      <vt:lpstr>Arial</vt:lpstr>
      <vt:lpstr>Calibri</vt:lpstr>
      <vt:lpstr>Calibri Light</vt:lpstr>
      <vt:lpstr>Impact</vt:lpstr>
      <vt:lpstr>Lato Medium</vt:lpstr>
      <vt:lpstr>Snap ITC</vt:lpstr>
      <vt:lpstr>Wingdings</vt:lpstr>
      <vt:lpstr>Office Theme</vt:lpstr>
      <vt:lpstr>Presentación de PowerPoint</vt:lpstr>
      <vt:lpstr>¿En serio Pensamiento computacional?  ¿Para qué lo necesitan?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DINÁMICA LÚDICA -  APRENDER JUGANDO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Igor</dc:creator>
  <cp:lastModifiedBy>Edu</cp:lastModifiedBy>
  <cp:revision>1259</cp:revision>
  <dcterms:created xsi:type="dcterms:W3CDTF">2017-12-05T16:25:52Z</dcterms:created>
  <dcterms:modified xsi:type="dcterms:W3CDTF">2023-05-05T05:22:07Z</dcterms:modified>
</cp:coreProperties>
</file>