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9" r:id="rId2"/>
    <p:sldId id="365" r:id="rId3"/>
    <p:sldId id="377" r:id="rId4"/>
    <p:sldId id="357" r:id="rId5"/>
    <p:sldId id="367" r:id="rId6"/>
    <p:sldId id="362" r:id="rId7"/>
    <p:sldId id="379" r:id="rId8"/>
    <p:sldId id="378" r:id="rId9"/>
    <p:sldId id="368" r:id="rId10"/>
    <p:sldId id="369" r:id="rId11"/>
    <p:sldId id="353" r:id="rId12"/>
    <p:sldId id="3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9900"/>
    <a:srgbClr val="FF6600"/>
    <a:srgbClr val="FF66FF"/>
    <a:srgbClr val="66CCFF"/>
    <a:srgbClr val="CCCCFF"/>
    <a:srgbClr val="2D2D2D"/>
    <a:srgbClr val="BABBBD"/>
    <a:srgbClr val="333333"/>
    <a:srgbClr val="434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76545" autoAdjust="0"/>
  </p:normalViewPr>
  <p:slideViewPr>
    <p:cSldViewPr snapToGrid="0">
      <p:cViewPr varScale="1">
        <p:scale>
          <a:sx n="52" d="100"/>
          <a:sy n="52" d="100"/>
        </p:scale>
        <p:origin x="67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0160-1041-4E27-A4E6-C53D1E564600}" type="datetimeFigureOut">
              <a:rPr lang="es-AR" smtClean="0"/>
              <a:pPr/>
              <a:t>13/5/2023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DE526-FB7A-457F-80C5-225862FBF4E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xplore/tags/programacion/" TargetMode="External"/><Relationship Id="rId13" Type="http://schemas.openxmlformats.org/officeDocument/2006/relationships/hyperlink" Target="https://www.instagram.com/explore/tags/alumnosfelices/" TargetMode="External"/><Relationship Id="rId3" Type="http://schemas.openxmlformats.org/officeDocument/2006/relationships/hyperlink" Target="https://www.instagram.com/explore/tags/educaci%C3%B3n/" TargetMode="External"/><Relationship Id="rId7" Type="http://schemas.openxmlformats.org/officeDocument/2006/relationships/hyperlink" Target="https://www.instagram.com/explore/tags/educacion/" TargetMode="External"/><Relationship Id="rId12" Type="http://schemas.openxmlformats.org/officeDocument/2006/relationships/hyperlink" Target="https://www.instagram.com/explore/tags/programaci%C3%B3neducativa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instagram.com/explore/tags/roboticaeducativa/" TargetMode="External"/><Relationship Id="rId11" Type="http://schemas.openxmlformats.org/officeDocument/2006/relationships/hyperlink" Target="https://www.instagram.com/explore/tags/creatividadeducativa/" TargetMode="External"/><Relationship Id="rId5" Type="http://schemas.openxmlformats.org/officeDocument/2006/relationships/hyperlink" Target="https://www.instagram.com/explore/tags/error/" TargetMode="External"/><Relationship Id="rId10" Type="http://schemas.openxmlformats.org/officeDocument/2006/relationships/hyperlink" Target="https://www.instagram.com/explore/tags/creatividadinfantil/" TargetMode="External"/><Relationship Id="rId4" Type="http://schemas.openxmlformats.org/officeDocument/2006/relationships/hyperlink" Target="https://www.instagram.com/explore/tags/errorcomoaprendizaje/" TargetMode="External"/><Relationship Id="rId9" Type="http://schemas.openxmlformats.org/officeDocument/2006/relationships/hyperlink" Target="https://www.instagram.com/explore/tags/creatividad/" TargetMode="External"/><Relationship Id="rId14" Type="http://schemas.openxmlformats.org/officeDocument/2006/relationships/hyperlink" Target="https://www.instagram.com/explore/tags/programacionparachico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 El error como oportunidad de aprendizaje ****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Cometer un error y ser corregido es una de las maneras más poderosas de adquirir y retener un aprendizaje.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eso en programación se practica y mucho .... al fin y al cabo hacer un programa es poner un conjunto de instrucciones y enviarlos a una computadora que nos indicará que no está del todo bien, entonces corregimos, volvemos a enviarlo y esto se repite muchas veces hasta que finalmente logramos el objetivo!!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estudiante que es capaz de corregir una respuesta incorrecta experimenta una sensación de éxito personal. Siente cómo su esfuerzo ha valido la pena y cómo mejoran sus habilidades. Esa experiencia de éxito le lleva a ser más persistente y a esforzarse aún más cada vez que tiene que alcanzar una meta de aprendizaje porque cree que será capaz de alcanzarla.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¡DEJEMOS DE CASTIGAR LOS ERRORES!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#educación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#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errorcomoaprendizaje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#error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#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roboticaeducativa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#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educacion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#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programacion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#creatividad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#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creatividadinfantil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#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creatividadeducativa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#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programacion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#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programacióneducativa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#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alumnosfelices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#</a:t>
            </a:r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programacion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312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Dicho en español-</a:t>
            </a:r>
          </a:p>
          <a:p>
            <a:r>
              <a:rPr lang="es-AR" dirty="0" smtClean="0"/>
              <a:t>El pensamiento computacional es una forma de enfrentar las distintas</a:t>
            </a:r>
            <a:r>
              <a:rPr lang="es-AR" baseline="0" dirty="0" smtClean="0"/>
              <a:t> situaciones, no solamente para los programadores</a:t>
            </a:r>
          </a:p>
          <a:p>
            <a:endParaRPr lang="es-AR" baseline="0" dirty="0" smtClean="0"/>
          </a:p>
          <a:p>
            <a:endParaRPr lang="es-AR" baseline="0" dirty="0" smtClean="0"/>
          </a:p>
          <a:p>
            <a:endParaRPr lang="es-AR" baseline="0" dirty="0" smtClean="0"/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057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Dicho en español-</a:t>
            </a:r>
          </a:p>
          <a:p>
            <a:r>
              <a:rPr lang="es-AR" dirty="0" smtClean="0"/>
              <a:t>El pensamiento computacional es una forma de enfrentar las distintas</a:t>
            </a:r>
            <a:r>
              <a:rPr lang="es-AR" baseline="0" dirty="0" smtClean="0"/>
              <a:t> situaciones, no solamente para los programadores</a:t>
            </a:r>
          </a:p>
          <a:p>
            <a:endParaRPr lang="es-AR" baseline="0" dirty="0" smtClean="0"/>
          </a:p>
          <a:p>
            <a:endParaRPr lang="es-AR" baseline="0" dirty="0" smtClean="0"/>
          </a:p>
          <a:p>
            <a:endParaRPr lang="es-AR" baseline="0" dirty="0" smtClean="0"/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647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PENSAMIENTO</a:t>
            </a:r>
            <a:r>
              <a:rPr lang="es-ES" baseline="0" dirty="0" smtClean="0"/>
              <a:t> COMPUTACIONAL</a:t>
            </a:r>
          </a:p>
          <a:p>
            <a:r>
              <a:rPr lang="es-ES" dirty="0" smtClean="0"/>
              <a:t>Es un proceso que permite abordar un problema complejo, comprenderlo</a:t>
            </a:r>
            <a:r>
              <a:rPr lang="es-ES" baseline="0" dirty="0" smtClean="0"/>
              <a:t> y desarrollar las soluciones más adecuadas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Existen 4 etapas</a:t>
            </a:r>
          </a:p>
          <a:p>
            <a:r>
              <a:rPr lang="es-ES" baseline="0" dirty="0" err="1" smtClean="0"/>
              <a:t>Descomposicion</a:t>
            </a:r>
            <a:r>
              <a:rPr lang="es-ES" baseline="0" dirty="0" smtClean="0"/>
              <a:t> : separar el problema en unidades más chicas</a:t>
            </a:r>
          </a:p>
          <a:p>
            <a:r>
              <a:rPr lang="es-ES" baseline="0" dirty="0" smtClean="0"/>
              <a:t>Reconocimiento de patrones: buscar similitudes o series que se repiten</a:t>
            </a:r>
          </a:p>
          <a:p>
            <a:r>
              <a:rPr lang="es-ES" baseline="0" dirty="0" err="1" smtClean="0"/>
              <a:t>Abstraccion</a:t>
            </a:r>
            <a:r>
              <a:rPr lang="es-ES" baseline="0" dirty="0" smtClean="0"/>
              <a:t>: simplificar un problema complejo dejando de lado los detalles poco relevantes para definir un plan acotado</a:t>
            </a:r>
          </a:p>
          <a:p>
            <a:r>
              <a:rPr lang="es-ES" baseline="0" dirty="0" smtClean="0"/>
              <a:t>ALGORITMOS: definición de los pasos asociados  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El pensamiento computacional también permite</a:t>
            </a:r>
          </a:p>
          <a:p>
            <a:r>
              <a:rPr lang="es-ES" dirty="0" smtClean="0"/>
              <a:t>AMPLIAR</a:t>
            </a:r>
            <a:r>
              <a:rPr lang="es-ES" baseline="0" dirty="0" smtClean="0"/>
              <a:t> HABILIDADES DE COMUNICACIÓN</a:t>
            </a:r>
          </a:p>
          <a:p>
            <a:r>
              <a:rPr lang="es-ES" baseline="0" dirty="0" smtClean="0"/>
              <a:t>APRENDER A TRABAJAR CON OTROS PARA LOGRAR UN OBJETIVO COMUN</a:t>
            </a:r>
          </a:p>
          <a:p>
            <a:r>
              <a:rPr lang="es-ES" baseline="0" dirty="0" smtClean="0"/>
              <a:t>LIDIAR CON PROBLEMAS COMPLEJOS Y SITUACIONES DIVERSAS</a:t>
            </a:r>
          </a:p>
          <a:p>
            <a:r>
              <a:rPr lang="es-ES" baseline="0" dirty="0" smtClean="0"/>
              <a:t>PONER EN JUEGO LA CREATIVIDAD</a:t>
            </a:r>
          </a:p>
          <a:p>
            <a:r>
              <a:rPr lang="es-ES" baseline="0" dirty="0" smtClean="0"/>
              <a:t>RAZONAMIENTO CRÍTICO Y LÓGICO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530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EN RESUMEN LA TECNICA</a:t>
            </a:r>
            <a:r>
              <a:rPr lang="es-ES" baseline="0" dirty="0" smtClean="0"/>
              <a:t> CONSISTE EN  SUBDIVIDIR EL PROBLEMA EN PARTES, HACER UNA SECUENCIA DE PROCESOS, RESOLVER CADA ETAPA , </a:t>
            </a:r>
          </a:p>
          <a:p>
            <a:endParaRPr lang="es-ES" baseline="0" dirty="0" smtClean="0"/>
          </a:p>
          <a:p>
            <a:endParaRPr lang="es-ES" dirty="0" smtClean="0"/>
          </a:p>
          <a:p>
            <a:r>
              <a:rPr lang="es-ES" dirty="0" smtClean="0"/>
              <a:t>La técnica es bastante</a:t>
            </a:r>
            <a:r>
              <a:rPr lang="es-ES" baseline="0" dirty="0" smtClean="0"/>
              <a:t> bien conocida</a:t>
            </a:r>
          </a:p>
          <a:p>
            <a:r>
              <a:rPr lang="es-ES" baseline="0" dirty="0" smtClean="0"/>
              <a:t>Subdivide el problema</a:t>
            </a:r>
          </a:p>
          <a:p>
            <a:r>
              <a:rPr lang="es-ES" baseline="0" dirty="0" smtClean="0"/>
              <a:t>Parte las dificultades</a:t>
            </a:r>
          </a:p>
          <a:p>
            <a:r>
              <a:rPr lang="es-ES" baseline="0" dirty="0" smtClean="0"/>
              <a:t>Haz un proceso sobre subprocesos</a:t>
            </a:r>
          </a:p>
          <a:p>
            <a:r>
              <a:rPr lang="es-ES" baseline="0" dirty="0" err="1" smtClean="0"/>
              <a:t>Piensalo</a:t>
            </a:r>
            <a:r>
              <a:rPr lang="es-ES" baseline="0" dirty="0" smtClean="0"/>
              <a:t> como un todo pero entiéndelo de madera separada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JEANETTE WING</a:t>
            </a:r>
          </a:p>
          <a:p>
            <a:r>
              <a:rPr lang="es-ES" baseline="0" dirty="0" smtClean="0"/>
              <a:t>Habilidad fundamental</a:t>
            </a:r>
          </a:p>
          <a:p>
            <a:r>
              <a:rPr lang="es-ES" baseline="0" dirty="0" smtClean="0"/>
              <a:t>Forma de pensar para todos y en todas partes.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PENSAMIENTO</a:t>
            </a:r>
            <a:r>
              <a:rPr lang="es-ES" baseline="0" dirty="0" smtClean="0"/>
              <a:t> COMPUTACIONAL, al igual que el pensamiento matemático, artístico, </a:t>
            </a:r>
            <a:r>
              <a:rPr lang="es-ES" baseline="0" dirty="0" err="1" smtClean="0"/>
              <a:t>linguistico</a:t>
            </a:r>
            <a:r>
              <a:rPr lang="es-ES" baseline="0" dirty="0" smtClean="0"/>
              <a:t>, </a:t>
            </a:r>
          </a:p>
          <a:p>
            <a:endParaRPr lang="es-ES" baseline="0" dirty="0" smtClean="0"/>
          </a:p>
          <a:p>
            <a:r>
              <a:rPr lang="es-ES" dirty="0" smtClean="0"/>
              <a:t>Es un proceso que permite abordar un problema complejo, comprenderlo</a:t>
            </a:r>
            <a:r>
              <a:rPr lang="es-ES" baseline="0" dirty="0" smtClean="0"/>
              <a:t> y desarrollar las soluciones más adecuadas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Existen 4 etapas</a:t>
            </a:r>
          </a:p>
          <a:p>
            <a:r>
              <a:rPr lang="es-ES" baseline="0" dirty="0" err="1" smtClean="0"/>
              <a:t>Descomposicion</a:t>
            </a:r>
            <a:r>
              <a:rPr lang="es-ES" baseline="0" dirty="0" smtClean="0"/>
              <a:t> : separar el problema en unidades más chicas</a:t>
            </a:r>
          </a:p>
          <a:p>
            <a:r>
              <a:rPr lang="es-ES" baseline="0" dirty="0" smtClean="0"/>
              <a:t>Reconocimiento de patrones: buscar similitudes o series que se repiten</a:t>
            </a:r>
          </a:p>
          <a:p>
            <a:r>
              <a:rPr lang="es-ES" baseline="0" dirty="0" err="1" smtClean="0"/>
              <a:t>Abstraccion</a:t>
            </a:r>
            <a:r>
              <a:rPr lang="es-ES" baseline="0" dirty="0" smtClean="0"/>
              <a:t>: simplificar un problema complejo dejando de lado los detalles poco relevantes para definir un plan acotado</a:t>
            </a:r>
          </a:p>
          <a:p>
            <a:r>
              <a:rPr lang="es-ES" baseline="0" dirty="0" smtClean="0"/>
              <a:t>ALGORITMOS: definición de los pasos asociados  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El pensamiento computacional también permite</a:t>
            </a:r>
          </a:p>
          <a:p>
            <a:r>
              <a:rPr lang="es-ES" dirty="0" smtClean="0"/>
              <a:t>AMPLIAR</a:t>
            </a:r>
            <a:r>
              <a:rPr lang="es-ES" baseline="0" dirty="0" smtClean="0"/>
              <a:t> HABILIDADES DE COMUNICACIÓN</a:t>
            </a:r>
          </a:p>
          <a:p>
            <a:r>
              <a:rPr lang="es-ES" baseline="0" dirty="0" smtClean="0"/>
              <a:t>APRENDER A TRABAJAR CON OTROS PARA LOGRAR UN OBJETIVO COMUN</a:t>
            </a:r>
          </a:p>
          <a:p>
            <a:r>
              <a:rPr lang="es-ES" baseline="0" dirty="0" smtClean="0"/>
              <a:t>LIDIAR CON PROBLEMAS COMPLEJOS Y SITUACIONES DIVERSAS</a:t>
            </a:r>
          </a:p>
          <a:p>
            <a:r>
              <a:rPr lang="es-ES" baseline="0" dirty="0" smtClean="0"/>
              <a:t>PONER EN JUEGO LA CREATIVIDAD</a:t>
            </a:r>
          </a:p>
          <a:p>
            <a:r>
              <a:rPr lang="es-ES" baseline="0" dirty="0" smtClean="0"/>
              <a:t>RAZONAMIENTO CRÍTICO Y LÓGICO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026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El pensamiento computacional también permite</a:t>
            </a:r>
          </a:p>
          <a:p>
            <a:r>
              <a:rPr lang="es-ES" dirty="0" smtClean="0"/>
              <a:t>AMPLIAR</a:t>
            </a:r>
            <a:r>
              <a:rPr lang="es-ES" baseline="0" dirty="0" smtClean="0"/>
              <a:t> HABILIDADES DE COMUNICACIÓN</a:t>
            </a:r>
          </a:p>
          <a:p>
            <a:r>
              <a:rPr lang="es-ES" baseline="0" dirty="0" smtClean="0"/>
              <a:t>APRENDER A TRABAJAR CON OTROS PARA LOGRAR UN OBJETIVO COMUN</a:t>
            </a:r>
          </a:p>
          <a:p>
            <a:r>
              <a:rPr lang="es-ES" baseline="0" dirty="0" smtClean="0"/>
              <a:t>LIDIAR CON PROBLEMAS COMPLEJOS Y SITUACIONES DIVERSAS</a:t>
            </a:r>
          </a:p>
          <a:p>
            <a:r>
              <a:rPr lang="es-ES" baseline="0" dirty="0" smtClean="0"/>
              <a:t>PONER EN JUEGO LA CREATIVIDAD</a:t>
            </a:r>
          </a:p>
          <a:p>
            <a:r>
              <a:rPr lang="es-ES" baseline="0" dirty="0" smtClean="0"/>
              <a:t>RAZONAMIENTO CRÍTICO Y LÓGICO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577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El pensamiento computacional también permite</a:t>
            </a:r>
          </a:p>
          <a:p>
            <a:r>
              <a:rPr lang="es-ES" dirty="0" smtClean="0"/>
              <a:t>AMPLIAR</a:t>
            </a:r>
            <a:r>
              <a:rPr lang="es-ES" baseline="0" dirty="0" smtClean="0"/>
              <a:t> HABILIDADES DE COMUNICACIÓN</a:t>
            </a:r>
          </a:p>
          <a:p>
            <a:r>
              <a:rPr lang="es-ES" baseline="0" dirty="0" smtClean="0"/>
              <a:t>APRENDER A TRABAJAR CON OTROS PARA LOGRAR UN OBJETIVO COMUN</a:t>
            </a:r>
          </a:p>
          <a:p>
            <a:r>
              <a:rPr lang="es-ES" baseline="0" dirty="0" smtClean="0"/>
              <a:t>LIDIAR CON PROBLEMAS COMPLEJOS Y SITUACIONES DIVERSAS</a:t>
            </a:r>
          </a:p>
          <a:p>
            <a:r>
              <a:rPr lang="es-ES" baseline="0" dirty="0" smtClean="0"/>
              <a:t>PONER EN JUEGO LA CREATIVIDAD</a:t>
            </a:r>
          </a:p>
          <a:p>
            <a:r>
              <a:rPr lang="es-ES" baseline="0" dirty="0" smtClean="0"/>
              <a:t>RAZONAMIENTO CRÍTICO Y LÓGICO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171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El pensamiento computacional también permite</a:t>
            </a:r>
          </a:p>
          <a:p>
            <a:r>
              <a:rPr lang="es-ES" dirty="0" smtClean="0"/>
              <a:t>AMPLIAR</a:t>
            </a:r>
            <a:r>
              <a:rPr lang="es-ES" baseline="0" dirty="0" smtClean="0"/>
              <a:t> HABILIDADES DE COMUNICACIÓN</a:t>
            </a:r>
          </a:p>
          <a:p>
            <a:r>
              <a:rPr lang="es-ES" baseline="0" dirty="0" smtClean="0"/>
              <a:t>APRENDER A TRABAJAR CON OTROS PARA LOGRAR UN OBJETIVO COMUN</a:t>
            </a:r>
          </a:p>
          <a:p>
            <a:r>
              <a:rPr lang="es-ES" baseline="0" dirty="0" smtClean="0"/>
              <a:t>LIDIAR CON PROBLEMAS COMPLEJOS Y SITUACIONES DIVERSAS</a:t>
            </a:r>
          </a:p>
          <a:p>
            <a:r>
              <a:rPr lang="es-ES" baseline="0" dirty="0" smtClean="0"/>
              <a:t>PONER EN JUEGO LA CREATIVIDAD</a:t>
            </a:r>
          </a:p>
          <a:p>
            <a:r>
              <a:rPr lang="es-ES" baseline="0" dirty="0" smtClean="0"/>
              <a:t>RAZONAMIENTO CRÍTICO Y LÓGICO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9305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1200" dirty="0" smtClean="0"/>
              <a:t>APRENDER A TRABAJAR CON OTROS PARA LOGRAR UN OBJETIVO COMUN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1200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259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 Rectángulo"/>
          <p:cNvSpPr/>
          <p:nvPr/>
        </p:nvSpPr>
        <p:spPr>
          <a:xfrm>
            <a:off x="1238251" y="1985752"/>
            <a:ext cx="8895155" cy="2353406"/>
          </a:xfrm>
          <a:prstGeom prst="rect">
            <a:avLst/>
          </a:prstGeom>
          <a:solidFill>
            <a:schemeClr val="tx2">
              <a:alpha val="7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latin typeface="Impact" panose="020B0806030902050204" pitchFamily="34" charset="0"/>
              </a:rPr>
              <a:t>PENSAMIENTO COMPUTACIONAL</a:t>
            </a:r>
          </a:p>
          <a:p>
            <a:pPr algn="ctr"/>
            <a:r>
              <a:rPr lang="es-MX" sz="5400" dirty="0" smtClean="0">
                <a:latin typeface="Impact" panose="020B0806030902050204" pitchFamily="34" charset="0"/>
              </a:rPr>
              <a:t>METODOLOGÍA POR PROYECTOS</a:t>
            </a:r>
            <a:endParaRPr lang="es-AR" sz="5400" dirty="0">
              <a:latin typeface="Impact" panose="020B0806030902050204" pitchFamily="34" charset="0"/>
            </a:endParaRPr>
          </a:p>
        </p:txBody>
      </p:sp>
      <p:sp>
        <p:nvSpPr>
          <p:cNvPr id="11" name="8 Rectángulo"/>
          <p:cNvSpPr/>
          <p:nvPr/>
        </p:nvSpPr>
        <p:spPr>
          <a:xfrm>
            <a:off x="1238250" y="4339158"/>
            <a:ext cx="8895156" cy="1326929"/>
          </a:xfrm>
          <a:prstGeom prst="rect">
            <a:avLst/>
          </a:prstGeom>
          <a:solidFill>
            <a:srgbClr val="074D67">
              <a:alpha val="70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5400" dirty="0">
                <a:latin typeface="Impact" panose="020B0806030902050204" pitchFamily="34" charset="0"/>
              </a:rPr>
              <a:t>ROBÓTICA</a:t>
            </a:r>
            <a:r>
              <a:rPr lang="es-AR" sz="2800" b="1" dirty="0" smtClean="0">
                <a:latin typeface="Lato Medium" pitchFamily="34" charset="0"/>
                <a:cs typeface="Lato Medium" pitchFamily="34" charset="0"/>
              </a:rPr>
              <a:t> </a:t>
            </a:r>
            <a:r>
              <a:rPr lang="es-AR" sz="5400" dirty="0">
                <a:latin typeface="Impact" panose="020B0806030902050204" pitchFamily="34" charset="0"/>
              </a:rPr>
              <a:t>CON</a:t>
            </a:r>
            <a:r>
              <a:rPr lang="es-AR" sz="2800" b="1" dirty="0" smtClean="0">
                <a:latin typeface="Lato Medium" pitchFamily="34" charset="0"/>
                <a:cs typeface="Lato Medium" pitchFamily="34" charset="0"/>
              </a:rPr>
              <a:t> </a:t>
            </a:r>
            <a:r>
              <a:rPr lang="es-AR" sz="5400" dirty="0">
                <a:latin typeface="Impact" panose="020B0806030902050204" pitchFamily="34" charset="0"/>
              </a:rPr>
              <a:t>MIS</a:t>
            </a:r>
            <a:r>
              <a:rPr lang="es-AR" sz="2800" b="1" dirty="0" smtClean="0">
                <a:latin typeface="Lato Medium" pitchFamily="34" charset="0"/>
                <a:cs typeface="Lato Medium" pitchFamily="34" charset="0"/>
              </a:rPr>
              <a:t> </a:t>
            </a:r>
            <a:r>
              <a:rPr lang="es-AR" sz="5400" dirty="0">
                <a:latin typeface="Impact" panose="020B0806030902050204" pitchFamily="34" charset="0"/>
              </a:rPr>
              <a:t>LADRILLOS</a:t>
            </a:r>
          </a:p>
        </p:txBody>
      </p:sp>
      <p:pic>
        <p:nvPicPr>
          <p:cNvPr id="12" name="Picture 2" descr="C:\Edum\RoboticaEducativa\grafica\LOGO450px.png"/>
          <p:cNvPicPr>
            <a:picLocks noChangeAspect="1" noChangeArrowheads="1"/>
          </p:cNvPicPr>
          <p:nvPr/>
        </p:nvPicPr>
        <p:blipFill>
          <a:blip r:embed="rId4"/>
          <a:srcRect t="6433" b="19883"/>
          <a:stretch>
            <a:fillRect/>
          </a:stretch>
        </p:blipFill>
        <p:spPr bwMode="auto">
          <a:xfrm>
            <a:off x="0" y="6103129"/>
            <a:ext cx="4192559" cy="754871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5" y="-273295"/>
            <a:ext cx="4627707" cy="713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-11318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COMO PARTE DEL APRENDIZAJE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174" y="1071813"/>
            <a:ext cx="6572752" cy="563378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229600" y="2362897"/>
            <a:ext cx="3733800" cy="3970318"/>
          </a:xfrm>
          <a:prstGeom prst="rect">
            <a:avLst/>
          </a:prstGeom>
          <a:gradFill>
            <a:gsLst>
              <a:gs pos="0">
                <a:srgbClr val="FF99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Un estudiante que es capaz de corregir una respuesta incorrecta </a:t>
            </a: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experimenta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una sensación de éxito personal.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57400" y="2095500"/>
            <a:ext cx="4057650" cy="1581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645"/>
            <a:ext cx="12192000" cy="685800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</p:pic>
      <p:sp>
        <p:nvSpPr>
          <p:cNvPr id="5" name="Rectángulo 4"/>
          <p:cNvSpPr/>
          <p:nvPr/>
        </p:nvSpPr>
        <p:spPr>
          <a:xfrm>
            <a:off x="1556723" y="-126066"/>
            <a:ext cx="9078575" cy="5355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MANOS A LA OBRA!!</a:t>
            </a:r>
            <a:endParaRPr lang="es-ES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NOS SEPARAMOS EN EQUIPOS </a:t>
            </a:r>
          </a:p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3 PERSONAS</a:t>
            </a:r>
          </a:p>
          <a:p>
            <a:pPr algn="ctr"/>
            <a:endParaRPr lang="es-E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3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Edum\RoboticaEducativa\grafica\LOGO450px.png"/>
          <p:cNvPicPr>
            <a:picLocks noChangeAspect="1" noChangeArrowheads="1"/>
          </p:cNvPicPr>
          <p:nvPr/>
        </p:nvPicPr>
        <p:blipFill>
          <a:blip r:embed="rId3"/>
          <a:srcRect t="6433" b="19883"/>
          <a:stretch>
            <a:fillRect/>
          </a:stretch>
        </p:blipFill>
        <p:spPr bwMode="auto">
          <a:xfrm>
            <a:off x="2867024" y="1123950"/>
            <a:ext cx="6665643" cy="1200150"/>
          </a:xfrm>
          <a:prstGeom prst="rect">
            <a:avLst/>
          </a:prstGeom>
          <a:noFill/>
        </p:spPr>
      </p:pic>
      <p:grpSp>
        <p:nvGrpSpPr>
          <p:cNvPr id="3" name="13 Grupo"/>
          <p:cNvGrpSpPr/>
          <p:nvPr/>
        </p:nvGrpSpPr>
        <p:grpSpPr>
          <a:xfrm>
            <a:off x="2895594" y="2324947"/>
            <a:ext cx="6594764" cy="2399453"/>
            <a:chOff x="2798618" y="2078163"/>
            <a:chExt cx="6594764" cy="2399453"/>
          </a:xfrm>
        </p:grpSpPr>
        <p:sp>
          <p:nvSpPr>
            <p:cNvPr id="7" name="6 Rectángulo"/>
            <p:cNvSpPr/>
            <p:nvPr/>
          </p:nvSpPr>
          <p:spPr>
            <a:xfrm>
              <a:off x="2798619" y="2078163"/>
              <a:ext cx="6594763" cy="2396836"/>
            </a:xfrm>
            <a:prstGeom prst="rect">
              <a:avLst/>
            </a:prstGeom>
            <a:solidFill>
              <a:schemeClr val="tx2">
                <a:alpha val="41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4000" dirty="0" smtClean="0">
                <a:latin typeface="AR DESTINE" pitchFamily="2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2798618" y="2078163"/>
              <a:ext cx="6594763" cy="1177637"/>
            </a:xfrm>
            <a:prstGeom prst="rect">
              <a:avLst/>
            </a:prstGeom>
            <a:solidFill>
              <a:schemeClr val="tx2">
                <a:alpha val="41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5400" dirty="0" smtClean="0">
                  <a:latin typeface="Impact" panose="020B0806030902050204" pitchFamily="34" charset="0"/>
                </a:rPr>
                <a:t>ROBÓTICA EDUCATIVA</a:t>
              </a:r>
              <a:endParaRPr lang="es-AR" sz="5400" dirty="0">
                <a:latin typeface="Impact" panose="020B0806030902050204" pitchFamily="34" charset="0"/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798618" y="3263593"/>
              <a:ext cx="6594763" cy="1214023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dirty="0" smtClean="0">
                  <a:solidFill>
                    <a:schemeClr val="tx2"/>
                  </a:solidFill>
                  <a:latin typeface="Lato Medium" pitchFamily="34" charset="0"/>
                  <a:cs typeface="Lato Medium" pitchFamily="34" charset="0"/>
                </a:rPr>
                <a:t>WWW.EDUBOTIKA.COM</a:t>
              </a:r>
            </a:p>
            <a:p>
              <a:pPr algn="ctr"/>
              <a:r>
                <a:rPr lang="es-MX" sz="2400" b="1" dirty="0" smtClean="0">
                  <a:solidFill>
                    <a:schemeClr val="tx2"/>
                  </a:solidFill>
                  <a:latin typeface="Lato Medium" pitchFamily="34" charset="0"/>
                  <a:cs typeface="Lato Medium" pitchFamily="34" charset="0"/>
                </a:rPr>
                <a:t>Ing. Eduardo </a:t>
              </a:r>
              <a:r>
                <a:rPr lang="es-MX" sz="2400" b="1" dirty="0" err="1" smtClean="0">
                  <a:solidFill>
                    <a:schemeClr val="tx2"/>
                  </a:solidFill>
                  <a:latin typeface="Lato Medium" pitchFamily="34" charset="0"/>
                  <a:cs typeface="Lato Medium" pitchFamily="34" charset="0"/>
                </a:rPr>
                <a:t>Ferreyra</a:t>
              </a:r>
              <a:endParaRPr lang="es-MX" sz="2400" b="1" dirty="0" smtClean="0">
                <a:solidFill>
                  <a:schemeClr val="tx2"/>
                </a:solidFill>
                <a:latin typeface="Lato Medium" pitchFamily="34" charset="0"/>
                <a:cs typeface="Lato Medium" pitchFamily="34" charset="0"/>
              </a:endParaRPr>
            </a:p>
            <a:p>
              <a:pPr algn="ctr"/>
              <a:r>
                <a:rPr lang="es-MX" sz="2400" b="1" dirty="0" smtClean="0">
                  <a:solidFill>
                    <a:schemeClr val="tx2"/>
                  </a:solidFill>
                  <a:latin typeface="Lato Medium" pitchFamily="34" charset="0"/>
                  <a:cs typeface="Lato Medium" pitchFamily="34" charset="0"/>
                </a:rPr>
                <a:t>+54 351 5901122</a:t>
              </a:r>
              <a:endParaRPr lang="es-AR" sz="2400" b="1" dirty="0">
                <a:solidFill>
                  <a:schemeClr val="tx2"/>
                </a:solidFill>
                <a:latin typeface="Lato Medium" pitchFamily="34" charset="0"/>
                <a:cs typeface="Lato Medium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65180"/>
            <a:ext cx="530868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REPASEMOS </a:t>
            </a:r>
          </a:p>
          <a:p>
            <a:pPr algn="ctr"/>
            <a:r>
              <a:rPr lang="es-E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APRENDIMOS</a:t>
            </a:r>
          </a:p>
          <a:p>
            <a:pPr algn="ctr"/>
            <a:r>
              <a:rPr lang="es-E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PENSAMIENTO</a:t>
            </a:r>
          </a:p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COMPUTACIONAL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80" y="0"/>
            <a:ext cx="6883320" cy="68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9793" y="279480"/>
            <a:ext cx="11599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¿Cómo comer un elefante?</a:t>
            </a:r>
            <a:endParaRPr lang="es-E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079" y="1949554"/>
            <a:ext cx="8526162" cy="48839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19" y="1743075"/>
            <a:ext cx="2807301" cy="48880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29876" y="1375858"/>
            <a:ext cx="579530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 mordisco </a:t>
            </a:r>
          </a:p>
          <a:p>
            <a:pPr algn="ctr"/>
            <a:r>
              <a:rPr lang="es-E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la vez!!</a:t>
            </a:r>
            <a:endParaRPr lang="es-E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1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256641" y="41211"/>
            <a:ext cx="58168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el Pensamiento computacional? 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778" r="1443"/>
          <a:stretch/>
        </p:blipFill>
        <p:spPr>
          <a:xfrm>
            <a:off x="208008" y="2292078"/>
            <a:ext cx="12097265" cy="29161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535" y="881470"/>
            <a:ext cx="2775216" cy="173367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190595" y="1493300"/>
            <a:ext cx="4132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PROCESO</a:t>
            </a:r>
            <a:endParaRPr lang="es-E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7541" y="4885205"/>
            <a:ext cx="21881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Problema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complejo</a:t>
            </a:r>
            <a:endParaRPr lang="es-E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534809" y="4885204"/>
            <a:ext cx="24064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Soluciones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adecuadas</a:t>
            </a:r>
            <a:endParaRPr lang="es-E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2830486" y="4713995"/>
            <a:ext cx="6437870" cy="9885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COMPRENDER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09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073" y="1575522"/>
            <a:ext cx="7938655" cy="4961659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-1793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TÉCNICA CONSISTE EN….</a:t>
            </a:r>
            <a:endParaRPr lang="es-A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62833" y="2071192"/>
            <a:ext cx="9009134" cy="3970318"/>
          </a:xfrm>
          <a:prstGeom prst="rect">
            <a:avLst/>
          </a:prstGeom>
          <a:solidFill>
            <a:schemeClr val="accent2">
              <a:lumMod val="20000"/>
              <a:lumOff val="80000"/>
              <a:alpha val="56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PIÉNSALO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COMO UN </a:t>
            </a:r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TODO</a:t>
            </a:r>
            <a:endParaRPr lang="es-E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PERO </a:t>
            </a:r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ENTIÉNDELO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DE</a:t>
            </a:r>
          </a:p>
          <a:p>
            <a:pPr algn="ctr"/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MANERA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SEPARADA</a:t>
            </a:r>
            <a:endParaRPr lang="es-E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es-ES" sz="5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Seymour </a:t>
            </a:r>
            <a:r>
              <a:rPr lang="es-ES" sz="54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Papert</a:t>
            </a:r>
            <a:r>
              <a:rPr lang="es-ES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(80s)</a:t>
            </a:r>
            <a:endParaRPr lang="es-ES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712" y="3926191"/>
            <a:ext cx="2610989" cy="26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0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38912" y="-231943"/>
            <a:ext cx="97860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METODOLOGÍA TAMBIÉN PERMITE: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7629"/>
            <a:ext cx="4337861" cy="270986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415680" y="724195"/>
            <a:ext cx="77438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AMPLIAR HABILIDADES DE </a:t>
            </a:r>
            <a:r>
              <a:rPr lang="es-ES" sz="3600" dirty="0" smtClean="0"/>
              <a:t>COMUNICACIÓN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 smtClean="0"/>
              <a:t>LIDIAR </a:t>
            </a:r>
            <a:r>
              <a:rPr lang="es-ES" sz="3600" dirty="0"/>
              <a:t>CON PROBLEMAS COMPLEJOS Y SITUACIONES DIVERSAS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 smtClean="0"/>
              <a:t>PONER </a:t>
            </a:r>
            <a:r>
              <a:rPr lang="es-ES" sz="3600" dirty="0"/>
              <a:t>EN JUEGO LA CREATIVIDAD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 smtClean="0"/>
              <a:t>RAZONAMIENTO </a:t>
            </a:r>
            <a:r>
              <a:rPr lang="es-ES" sz="3600" dirty="0"/>
              <a:t>CRÍTICO Y LÓGICO</a:t>
            </a:r>
          </a:p>
          <a:p>
            <a:endParaRPr lang="es-ES" sz="3600" dirty="0" smtClean="0"/>
          </a:p>
        </p:txBody>
      </p:sp>
    </p:spTree>
    <p:extLst>
      <p:ext uri="{BB962C8B-B14F-4D97-AF65-F5344CB8AC3E}">
        <p14:creationId xmlns:p14="http://schemas.microsoft.com/office/powerpoint/2010/main" val="16585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1" y="932441"/>
            <a:ext cx="11558497" cy="4993118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-38913" y="-231943"/>
            <a:ext cx="11216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 DIFERENTE / PENSAMIENTO CRÍTICO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0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38912" y="-231943"/>
            <a:ext cx="97860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METODOLOGÍA TAMBIÉN PERMITE: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7629"/>
            <a:ext cx="4337861" cy="270986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415680" y="724195"/>
            <a:ext cx="7743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endParaRPr lang="es-ES" sz="4000" dirty="0" smtClean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4000" dirty="0" smtClean="0">
                <a:solidFill>
                  <a:srgbClr val="FF0000"/>
                </a:solidFill>
              </a:rPr>
              <a:t> </a:t>
            </a:r>
            <a:r>
              <a:rPr lang="es-ES" sz="4000" dirty="0" smtClean="0">
                <a:solidFill>
                  <a:srgbClr val="FF0000"/>
                </a:solidFill>
              </a:rPr>
              <a:t>LAS DOS MÁS IMPORTANTES…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19607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APRENDER A TRABAJAR CON OTROS PARA LOGRAR UN OBJETIVO COMUN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244" t="18330" r="16663" b="17218"/>
          <a:stretch/>
        </p:blipFill>
        <p:spPr>
          <a:xfrm>
            <a:off x="-1" y="1521637"/>
            <a:ext cx="8510581" cy="53363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23" y="3333750"/>
            <a:ext cx="5719178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17651</TotalTime>
  <Words>607</Words>
  <Application>Microsoft Office PowerPoint</Application>
  <PresentationFormat>Panorámica</PresentationFormat>
  <Paragraphs>136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 DESTINE</vt:lpstr>
      <vt:lpstr>Arial</vt:lpstr>
      <vt:lpstr>Calibri</vt:lpstr>
      <vt:lpstr>Calibri Light</vt:lpstr>
      <vt:lpstr>Impact</vt:lpstr>
      <vt:lpstr>Lato Medium</vt:lpstr>
      <vt:lpstr>Snap ITC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Edu</cp:lastModifiedBy>
  <cp:revision>1233</cp:revision>
  <dcterms:created xsi:type="dcterms:W3CDTF">2017-12-05T16:25:52Z</dcterms:created>
  <dcterms:modified xsi:type="dcterms:W3CDTF">2023-05-13T04:59:26Z</dcterms:modified>
</cp:coreProperties>
</file>