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9" r:id="rId2"/>
    <p:sldId id="334" r:id="rId3"/>
    <p:sldId id="340" r:id="rId4"/>
    <p:sldId id="310" r:id="rId5"/>
    <p:sldId id="347" r:id="rId6"/>
    <p:sldId id="351" r:id="rId7"/>
    <p:sldId id="35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70" r:id="rId16"/>
    <p:sldId id="373" r:id="rId17"/>
    <p:sldId id="362" r:id="rId18"/>
    <p:sldId id="368" r:id="rId19"/>
    <p:sldId id="369" r:id="rId20"/>
    <p:sldId id="374" r:id="rId21"/>
    <p:sldId id="390" r:id="rId22"/>
    <p:sldId id="392" r:id="rId23"/>
    <p:sldId id="329" r:id="rId24"/>
    <p:sldId id="385" r:id="rId25"/>
    <p:sldId id="386" r:id="rId26"/>
    <p:sldId id="387" r:id="rId27"/>
    <p:sldId id="388" r:id="rId28"/>
    <p:sldId id="389" r:id="rId29"/>
    <p:sldId id="32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B54"/>
    <a:srgbClr val="2D2D2D"/>
    <a:srgbClr val="BABBBD"/>
    <a:srgbClr val="333333"/>
    <a:srgbClr val="434925"/>
    <a:srgbClr val="FFFF66"/>
    <a:srgbClr val="FF6600"/>
    <a:srgbClr val="FF9900"/>
    <a:srgbClr val="CB1B4A"/>
    <a:srgbClr val="07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75627" autoAdjust="0"/>
  </p:normalViewPr>
  <p:slideViewPr>
    <p:cSldViewPr snapToGrid="0">
      <p:cViewPr varScale="1">
        <p:scale>
          <a:sx n="49" d="100"/>
          <a:sy n="49" d="100"/>
        </p:scale>
        <p:origin x="8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0160-1041-4E27-A4E6-C53D1E564600}" type="datetimeFigureOut">
              <a:rPr lang="es-AR" smtClean="0"/>
              <a:pPr/>
              <a:t>4/5/2023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DE526-FB7A-457F-80C5-225862FBF4E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Reconocimiento de patrones: Es la capacidad de identificar similitudes, regularidades y tendencias en los datos o situaciones. Esto permite encontrar estructuras repetitivas y aprovecharlas para resolver problemas de manera más eficiente.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81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Abstracción: Consiste en identificar los aspectos esenciales de un problema y eliminar los detalles irrelevantes. Permite generalizar y crear modelos simplificados que capturan la esencia del problema sin considerar todas las complejidades.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897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Algoritmos: Un algoritmo es una secuencia ordenada de pasos o instrucciones que describe cómo resolver un problema. Implica el desarrollo de un plan de acción preciso y detallado para alcanzar un objetivo específico.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448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RESUMEN LA TECNICA</a:t>
            </a:r>
            <a:r>
              <a:rPr lang="es-ES" baseline="0" dirty="0" smtClean="0"/>
              <a:t> CONSISTE EN  SUBDIVIDIR EL PROBLEMA EN PARTES, HACER UNA SECUENCIA DE PROCESOS, RESOLVER CADA ETAPA , </a:t>
            </a:r>
          </a:p>
          <a:p>
            <a:endParaRPr lang="es-ES" baseline="0" dirty="0" smtClean="0"/>
          </a:p>
          <a:p>
            <a:endParaRPr lang="es-ES" dirty="0" smtClean="0"/>
          </a:p>
          <a:p>
            <a:r>
              <a:rPr lang="es-ES" dirty="0" smtClean="0"/>
              <a:t>La técnica es bastante</a:t>
            </a:r>
            <a:r>
              <a:rPr lang="es-ES" baseline="0" dirty="0" smtClean="0"/>
              <a:t> bien conocida</a:t>
            </a:r>
          </a:p>
          <a:p>
            <a:r>
              <a:rPr lang="es-ES" baseline="0" dirty="0" smtClean="0"/>
              <a:t>Subdivide el problema</a:t>
            </a:r>
          </a:p>
          <a:p>
            <a:r>
              <a:rPr lang="es-ES" baseline="0" dirty="0" smtClean="0"/>
              <a:t>Parte las dificultades</a:t>
            </a:r>
          </a:p>
          <a:p>
            <a:r>
              <a:rPr lang="es-ES" baseline="0" dirty="0" smtClean="0"/>
              <a:t>Haz un proceso sobre subprocesos</a:t>
            </a:r>
          </a:p>
          <a:p>
            <a:r>
              <a:rPr lang="es-ES" baseline="0" dirty="0" smtClean="0"/>
              <a:t>Piénsalo </a:t>
            </a:r>
            <a:r>
              <a:rPr lang="es-ES" baseline="0" dirty="0" smtClean="0"/>
              <a:t>como un todo pero entiéndelo de madera separada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JEANETTE WING</a:t>
            </a:r>
          </a:p>
          <a:p>
            <a:r>
              <a:rPr lang="es-ES" baseline="0" dirty="0" smtClean="0"/>
              <a:t>Habilidad fundamental</a:t>
            </a:r>
          </a:p>
          <a:p>
            <a:r>
              <a:rPr lang="es-ES" baseline="0" dirty="0" smtClean="0"/>
              <a:t>Forma de pensar para todos y en todas partes.</a:t>
            </a:r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673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aseline="0" dirty="0" smtClean="0"/>
              <a:t>¿Qué LES ESTOY DICIENDO, QUE SEAN TODOS PROGRAMADORES?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 smtClean="0"/>
              <a:t>Ojalá que si, porque son profesiones fascinantes que están cambiando el mundo y el país lo necesita y mucho</a:t>
            </a:r>
          </a:p>
          <a:p>
            <a:endParaRPr lang="es-AR" dirty="0" smtClean="0"/>
          </a:p>
          <a:p>
            <a:endParaRPr lang="es-A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SE DESCUBRIÓ QUE APRENDER ESA FORMA DE ENFRENTAR LOS PROBLEMAS SIRVE PARA TODAS LAS DISCIPLINAS</a:t>
            </a:r>
            <a:endParaRPr lang="es-ES" dirty="0" smtClean="0"/>
          </a:p>
          <a:p>
            <a:endParaRPr lang="es-AR" dirty="0" smtClean="0"/>
          </a:p>
          <a:p>
            <a:r>
              <a:rPr lang="es-AR" dirty="0" smtClean="0"/>
              <a:t>Queremos</a:t>
            </a:r>
            <a:r>
              <a:rPr lang="es-AR" baseline="0" dirty="0" smtClean="0"/>
              <a:t> que los chicos creen cosas nuevas con las computadoras</a:t>
            </a:r>
          </a:p>
          <a:p>
            <a:r>
              <a:rPr lang="es-AR" baseline="0" dirty="0" smtClean="0"/>
              <a:t>Que aprendan a estar del otro lado de la computadora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662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 smtClean="0"/>
              <a:t>Y no lo queremos porque que queremos que sean programadores</a:t>
            </a:r>
          </a:p>
          <a:p>
            <a:endParaRPr lang="es-AR" baseline="0" dirty="0" smtClean="0"/>
          </a:p>
          <a:p>
            <a:endParaRPr lang="es-AR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251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Verlo así es como pensar que les enseñamos a sumar y restar para que haya más matemáticos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les enseñamos a escribir, para que haya más escritores.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6676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El pensamiento computacional también permite</a:t>
            </a:r>
          </a:p>
          <a:p>
            <a:r>
              <a:rPr lang="es-ES" dirty="0" smtClean="0"/>
              <a:t>AMPLIAR</a:t>
            </a:r>
            <a:r>
              <a:rPr lang="es-ES" baseline="0" dirty="0" smtClean="0"/>
              <a:t> HABILIDADES DE COMUNICACIÓN</a:t>
            </a:r>
          </a:p>
          <a:p>
            <a:r>
              <a:rPr lang="es-ES" baseline="0" dirty="0" smtClean="0"/>
              <a:t>APRENDER A TRABAJAR CON OTROS PARA LOGRAR UN OBJETIVO COMUN</a:t>
            </a:r>
          </a:p>
          <a:p>
            <a:r>
              <a:rPr lang="es-ES" baseline="0" dirty="0" smtClean="0"/>
              <a:t>LIDIAR CON PROBLEMAS COMPLEJOS Y SITUACIONES DIVERSAS</a:t>
            </a:r>
          </a:p>
          <a:p>
            <a:r>
              <a:rPr lang="es-ES" baseline="0" dirty="0" smtClean="0"/>
              <a:t>PONER EN JUEGO LA CREATIVIDAD</a:t>
            </a:r>
          </a:p>
          <a:p>
            <a:r>
              <a:rPr lang="es-ES" baseline="0" dirty="0" smtClean="0"/>
              <a:t>RAZONAMIENTO CRÍTICO Y LÓGICO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5772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1200" dirty="0" smtClean="0"/>
              <a:t>APRENDER A TRABAJAR CON OTROS PARA LOGRAR UN OBJETIVO COMUN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2594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</a:t>
            </a:r>
            <a:r>
              <a:rPr lang="es-ES" baseline="0" dirty="0" smtClean="0"/>
              <a:t> mas duro es cuando tomas una tarea que pensabas que puedes hacer</a:t>
            </a:r>
          </a:p>
          <a:p>
            <a:r>
              <a:rPr lang="es-ES" baseline="0" dirty="0" smtClean="0"/>
              <a:t>Y después no es tan fácil, tienen que ayudarte porque te falta formación de algún tipo, o porque no la entiendes </a:t>
            </a:r>
            <a:endParaRPr lang="es-ES" dirty="0" smtClean="0"/>
          </a:p>
          <a:p>
            <a:r>
              <a:rPr lang="es-ES" dirty="0" smtClean="0"/>
              <a:t>A veces</a:t>
            </a:r>
            <a:r>
              <a:rPr lang="es-ES" baseline="0" dirty="0" smtClean="0"/>
              <a:t> lo pasas mal</a:t>
            </a:r>
          </a:p>
          <a:p>
            <a:r>
              <a:rPr lang="es-ES" baseline="0" dirty="0" smtClean="0"/>
              <a:t>Y una de las cosas que piensas es que “Nada te a preparado para aguantarte a ti mismo</a:t>
            </a:r>
          </a:p>
          <a:p>
            <a:r>
              <a:rPr lang="es-ES" baseline="0" dirty="0" smtClean="0"/>
              <a:t> </a:t>
            </a:r>
            <a:endParaRPr lang="es-ES" dirty="0" smtClean="0"/>
          </a:p>
          <a:p>
            <a:r>
              <a:rPr lang="es-ES" dirty="0" smtClean="0"/>
              <a:t>POR EJEMPLO</a:t>
            </a:r>
            <a:r>
              <a:rPr lang="es-ES" baseline="0" dirty="0" smtClean="0"/>
              <a:t> PARA DIGERIR LA FRUSTRACION que es una cosa que en programación, se practica mucho</a:t>
            </a:r>
          </a:p>
          <a:p>
            <a:r>
              <a:rPr lang="es-ES" dirty="0" smtClean="0"/>
              <a:t>O para la tolerancia</a:t>
            </a:r>
            <a:r>
              <a:rPr lang="es-ES" baseline="0" dirty="0" smtClean="0"/>
              <a:t> al error, al error propio claro.. </a:t>
            </a:r>
          </a:p>
          <a:p>
            <a:endParaRPr lang="es-ES" baseline="0" dirty="0" smtClean="0"/>
          </a:p>
          <a:p>
            <a:endParaRPr lang="es-ES" dirty="0" smtClean="0"/>
          </a:p>
          <a:p>
            <a:r>
              <a:rPr lang="es-ES" dirty="0" smtClean="0"/>
              <a:t>Programar</a:t>
            </a:r>
            <a:r>
              <a:rPr lang="es-ES" baseline="0" dirty="0" smtClean="0"/>
              <a:t> es una tarea que consiste en lanzar un sistema que va a FALLAR</a:t>
            </a:r>
          </a:p>
          <a:p>
            <a:r>
              <a:rPr lang="es-ES" baseline="0" dirty="0" smtClean="0"/>
              <a:t>Que el sistema te devuelva el fallo, corregirlo, lanzarlo de nuevo, que vuelva a fallar corregir otra vez</a:t>
            </a:r>
          </a:p>
          <a:p>
            <a:r>
              <a:rPr lang="es-ES" baseline="0" dirty="0" smtClean="0"/>
              <a:t> Hasta que el programa finalmente hace lo que tu al principio querías que hiciera</a:t>
            </a:r>
          </a:p>
          <a:p>
            <a:endParaRPr lang="es-E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312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 0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Antes que nada, voy a dejarles una pregunta en el aire se imagina como será el mercado laboral en el año 2037 ? </a:t>
            </a:r>
          </a:p>
          <a:p>
            <a:endParaRPr lang="es-A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puedo ver el futuro pero al menos puedo indicarles: </a:t>
            </a:r>
          </a:p>
          <a:p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– no existía Instagram, </a:t>
            </a:r>
            <a:r>
              <a:rPr lang="es-A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whatsapp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A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uber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Tesla,  (2010) – No existía Claro ni </a:t>
            </a:r>
            <a:r>
              <a:rPr lang="es-A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bitcoins</a:t>
            </a:r>
            <a:endParaRPr lang="es-A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Desaparecieron: Kodak, </a:t>
            </a:r>
            <a:r>
              <a:rPr lang="es-A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Blockbuster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Nokia, </a:t>
            </a:r>
            <a:r>
              <a:rPr lang="es-A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Blackberry</a:t>
            </a:r>
            <a:endParaRPr lang="es-A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Empleos podrían desaparecer:</a:t>
            </a:r>
          </a:p>
          <a:p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Cocineros comida rápida, taxistas, repartidores, </a:t>
            </a:r>
          </a:p>
          <a:p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Cajeros, bancarios, atención al cliente, operario de imprenta, personal de cines,</a:t>
            </a:r>
          </a:p>
          <a:p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Carteros, costureros, relojero, telefonista,</a:t>
            </a:r>
          </a:p>
          <a:p>
            <a:endParaRPr lang="es-A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dirty="0" smtClean="0"/>
              <a:t>Empleos creados últimos 15 años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Experto en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criptomonedas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...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Experto en SEO. ...</a:t>
            </a: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...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Entrenador laboral (Coach) ...</a:t>
            </a: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...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Repartidores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...</a:t>
            </a: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manager.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Nutricionista/Entrenador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personal/bloguero/diseñador de apps/vendedor online/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AR" dirty="0" smtClean="0"/>
          </a:p>
          <a:p>
            <a:endParaRPr lang="es-A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 1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TODOS vemos que el mundo cambia a gran velocidad hay cosas que permanecen y cosas que van mutando pero de un tiempo a esta parte hay algo que ha cambiado y que cambió para siempre,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 El error como oportunidad de aprendizaje ****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Cometer un error y ser corregido es una de las maneras más poderosas de adquirir y retener un aprendizaje.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eso en programación se practica y mucho .... al fin y al cabo hacer un programa es poner un conjunto de instrucciones y enviarlos a una computadora que nos indicará que no está del todo bien, entonces corregimos, volvemos a enviarlo y esto se repite muchas veces hasta que finalmente logramos el objetivo!!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estudiante que es capaz de corregir una respuesta incorrecta experimenta una sensación de éxito personal. Siente cómo su esfuerzo ha valido la pena y cómo mejoran sus habilidades. Esa experiencia de éxito le lleva a ser más persistente y a esforzarse aún más cada vez que tiene que alcanzar una meta de aprendizaje porque cree que será capaz de alcanzarla.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¡DEJEMOS DE CASTIGAR LOS ERRORES!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498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juego (libre o dirigido) es algo fundamental en las primeras etapas de la vida. 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eso debería aplicarse tanto en el primer ciclo de Infantil (de 0 a 3 años) como en el segundo (de 3 a 6 años). 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¿Y cómo? Una posibilidad es la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gamificación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una técnica de aprendizaje en la que se usan las dinámicas propias del juego en entornos que no tienen por qué ser lúdicos, logrando así una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 conexión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 los niños y, como consecuencia, mejores resultados educativos.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99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TRABAJAMOS EN ROBOTICA Y EN PROGRAMACION??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Jugar es una forma privilegiada de aprender,  generando esta actitud positiva frente al conocimiento es como mejor se aprende recordamos el 10% de lo que leemos , 20% de lo que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oímos 90% de lo que construimos (de lo que nos generó una emoción)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009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es precisamente el acceso a la información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escuelas formaban para un mundo con escasez de información, dotaban a las personas de muchos datos porque realmente tenía un sentido.</a:t>
            </a:r>
          </a:p>
          <a:p>
            <a:endParaRPr lang="es-A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Hoy la cosa ha cambiado el acceso a la información a través de internet ha modificado las reglas de juego  </a:t>
            </a:r>
          </a:p>
          <a:p>
            <a:endParaRPr lang="es-A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principal ahora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</a:t>
            </a:r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tener una actitud frente a la información. aprender a interpretar y a ser crítico con las fuentes: APRENDER A APRENDER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Según un informe de la Unesco, el trabajador del futuro ya no necesita memorizar muchísima información sino tener:   &lt;leer opciones&gt;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Sabemos que los estudiantes se van a enfrentar</a:t>
            </a:r>
            <a:r>
              <a:rPr lang="es-ES" baseline="0" dirty="0" smtClean="0"/>
              <a:t> </a:t>
            </a:r>
          </a:p>
          <a:p>
            <a:r>
              <a:rPr lang="es-ES" baseline="0" dirty="0" smtClean="0"/>
              <a:t>* con tecnologías que no conocen</a:t>
            </a:r>
          </a:p>
          <a:p>
            <a:r>
              <a:rPr lang="es-ES" baseline="0" dirty="0" smtClean="0"/>
              <a:t>* Empleos que no conocen</a:t>
            </a:r>
          </a:p>
          <a:p>
            <a:r>
              <a:rPr lang="es-ES" baseline="0" dirty="0" smtClean="0"/>
              <a:t>* Circunstancias que no conocen</a:t>
            </a:r>
          </a:p>
          <a:p>
            <a:r>
              <a:rPr lang="es-ES" baseline="0" dirty="0" smtClean="0"/>
              <a:t>Entonces como podemos prepararlos para el trabajo 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Podemos ayudarlos a APRENDER A USAR la tecnología del futuro? NO </a:t>
            </a:r>
          </a:p>
          <a:p>
            <a:r>
              <a:rPr lang="es-ES" dirty="0" smtClean="0"/>
              <a:t>Podemos ayudarlos a ENTENDER la tecnología</a:t>
            </a:r>
            <a:r>
              <a:rPr lang="es-ES" baseline="0" dirty="0" smtClean="0"/>
              <a:t> del futuro? La respuesta es SI </a:t>
            </a:r>
          </a:p>
          <a:p>
            <a:r>
              <a:rPr lang="es-ES" baseline="0" dirty="0" smtClean="0"/>
              <a:t>y la pregunta es ¿Cómo?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041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TIENE QUE VER TODO ESTO CON LA ROBÓTICA EDUCATIVA?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robótica es una excusa para que aprendan PROGRAMACIÓN y PENSAMIENTO COMPUTACIONAL.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r>
              <a:rPr lang="es-ES" dirty="0" smtClean="0"/>
              <a:t>Hay distintas</a:t>
            </a:r>
            <a:r>
              <a:rPr lang="es-ES" baseline="0" dirty="0" smtClean="0"/>
              <a:t> formas de pensamiento, PENSAMIENTO MATEMATICO, LINGÜISTICO, ARTISTICO y también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PENSAMIENTO</a:t>
            </a:r>
            <a:r>
              <a:rPr lang="es-ES" baseline="0" dirty="0" smtClean="0"/>
              <a:t> COMPUTACIONAL</a:t>
            </a:r>
          </a:p>
          <a:p>
            <a:r>
              <a:rPr lang="es-ES" dirty="0" smtClean="0"/>
              <a:t>Es un proceso que permite abordar un problema complejo, comprenderlo</a:t>
            </a:r>
            <a:r>
              <a:rPr lang="es-ES" baseline="0" dirty="0" smtClean="0"/>
              <a:t> y desarrollar las soluciones más adecuadas</a:t>
            </a:r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538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Repitiendo:</a:t>
            </a:r>
            <a:r>
              <a:rPr lang="es-E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 un proceso que permite abordar un problema complejo, comprenderlo</a:t>
            </a:r>
            <a:r>
              <a:rPr lang="es-ES" baseline="0" dirty="0" smtClean="0"/>
              <a:t> y desarrollar las soluciones más adecuadas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30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r>
              <a:rPr lang="es-ES" baseline="0" dirty="0" smtClean="0"/>
              <a:t>Consta de 4 </a:t>
            </a:r>
            <a:r>
              <a:rPr lang="es-ES" baseline="0" dirty="0" smtClean="0"/>
              <a:t>etapas</a:t>
            </a:r>
          </a:p>
          <a:p>
            <a:r>
              <a:rPr lang="es-ES" baseline="0" dirty="0" err="1" smtClean="0"/>
              <a:t>Descomposicion</a:t>
            </a:r>
            <a:r>
              <a:rPr lang="es-ES" baseline="0" dirty="0" smtClean="0"/>
              <a:t> : separar el problema en unidades más chicas</a:t>
            </a:r>
          </a:p>
          <a:p>
            <a:r>
              <a:rPr lang="es-ES" baseline="0" dirty="0" smtClean="0"/>
              <a:t>Reconocimiento de patrones: buscar similitudes o series que se repiten</a:t>
            </a:r>
          </a:p>
          <a:p>
            <a:r>
              <a:rPr lang="es-ES" baseline="0" dirty="0" err="1" smtClean="0"/>
              <a:t>Abstraccion</a:t>
            </a:r>
            <a:r>
              <a:rPr lang="es-ES" baseline="0" dirty="0" smtClean="0"/>
              <a:t>: simplificar un problema complejo dejando de lado los detalles poco relevantes para definir un plan acotado</a:t>
            </a:r>
          </a:p>
          <a:p>
            <a:r>
              <a:rPr lang="es-ES" baseline="0" dirty="0" smtClean="0"/>
              <a:t>ALGORITMOS: definición de los pasos asociados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311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Descomposición: Consiste en dividir un problema complejo en partes más pequeñas y manejables. Implica identificar los componentes o pasos necesarios para resolver el problema y comprender cómo se relacionan entre sí.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E526-FB7A-457F-80C5-225862FBF4E5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223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09957" y="1966702"/>
            <a:ext cx="8895155" cy="2353406"/>
          </a:xfrm>
          <a:prstGeom prst="rect">
            <a:avLst/>
          </a:prstGeom>
          <a:solidFill>
            <a:schemeClr val="tx2">
              <a:alpha val="41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atin typeface="Impact" panose="020B0806030902050204" pitchFamily="34" charset="0"/>
              </a:rPr>
              <a:t>PENSAMIENTO COMPUTACIONAL</a:t>
            </a:r>
          </a:p>
          <a:p>
            <a:pPr algn="ctr"/>
            <a:r>
              <a:rPr lang="es-MX" sz="5400" dirty="0" smtClean="0">
                <a:latin typeface="Impact" panose="020B0806030902050204" pitchFamily="34" charset="0"/>
              </a:rPr>
              <a:t>APRENDIZAJE BASADO EN JUEGOS</a:t>
            </a:r>
            <a:endParaRPr lang="es-AR" sz="5400" dirty="0">
              <a:latin typeface="Impact" panose="020B080603090205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09956" y="4320108"/>
            <a:ext cx="8895156" cy="1326929"/>
          </a:xfrm>
          <a:prstGeom prst="rect">
            <a:avLst/>
          </a:prstGeom>
          <a:solidFill>
            <a:srgbClr val="074D67">
              <a:alpha val="41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400" dirty="0">
                <a:latin typeface="Impact" panose="020B0806030902050204" pitchFamily="34" charset="0"/>
              </a:rPr>
              <a:t>ROBÓTICA</a:t>
            </a:r>
            <a:r>
              <a:rPr lang="es-AR" sz="2800" b="1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es-AR" sz="5400" dirty="0">
                <a:latin typeface="Impact" panose="020B0806030902050204" pitchFamily="34" charset="0"/>
              </a:rPr>
              <a:t>CON</a:t>
            </a:r>
            <a:r>
              <a:rPr lang="es-AR" sz="2800" b="1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es-AR" sz="5400" dirty="0">
                <a:latin typeface="Impact" panose="020B0806030902050204" pitchFamily="34" charset="0"/>
              </a:rPr>
              <a:t>MIS</a:t>
            </a:r>
            <a:r>
              <a:rPr lang="es-AR" sz="2800" b="1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es-AR" sz="5400" dirty="0">
                <a:latin typeface="Impact" panose="020B0806030902050204" pitchFamily="34" charset="0"/>
              </a:rPr>
              <a:t>LADRILLOS</a:t>
            </a:r>
          </a:p>
        </p:txBody>
      </p:sp>
      <p:pic>
        <p:nvPicPr>
          <p:cNvPr id="21" name="Picture 2" descr="C:\Edum\RoboticaEducativa\grafica\LOGO450px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b="19883"/>
          <a:stretch>
            <a:fillRect/>
          </a:stretch>
        </p:blipFill>
        <p:spPr bwMode="auto">
          <a:xfrm>
            <a:off x="2824714" y="61781"/>
            <a:ext cx="6665643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4" y="1307629"/>
            <a:ext cx="7353300" cy="530352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Pensamiento computacional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74724" y="3262628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IDENTIFICAR</a:t>
            </a:r>
            <a:endParaRPr lang="es-E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5" y="1669954"/>
            <a:ext cx="8267700" cy="485394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Pensamiento computacional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74724" y="3262628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SIMPLIFICAR</a:t>
            </a:r>
            <a:endParaRPr lang="es-E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2" y="1299519"/>
            <a:ext cx="7780020" cy="54483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Pensamiento computacional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74724" y="3262628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PASOS</a:t>
            </a:r>
            <a:endParaRPr lang="es-E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80" y="1405896"/>
            <a:ext cx="7940040" cy="496062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TÉCNICA CONSISTE EN….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62833" y="2071192"/>
            <a:ext cx="9009134" cy="3970318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PIÉNSALO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COMO UN 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TODO</a:t>
            </a:r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PERO 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ENTIÉNDELO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</a:t>
            </a:r>
          </a:p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MANERA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SEPARADA</a:t>
            </a:r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es-ES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Seymour </a:t>
            </a:r>
            <a:r>
              <a:rPr lang="es-ES" sz="54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Papert</a:t>
            </a:r>
            <a:r>
              <a:rPr lang="es-ES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(80s)</a:t>
            </a:r>
            <a:endParaRPr lang="es-ES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4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" y="-102870"/>
            <a:ext cx="12527280" cy="70637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2287" y="3556104"/>
            <a:ext cx="113992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 DESCUBRIÓ QUE APRENDER ESA FORMA </a:t>
            </a:r>
            <a:endParaRPr lang="es-E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</a:t>
            </a:r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ENFRENTAR LOS PROBLEMAS </a:t>
            </a:r>
            <a:endParaRPr lang="es-E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“PENSAR COMO PROGRAMADOR”</a:t>
            </a:r>
          </a:p>
          <a:p>
            <a:pPr algn="ctr"/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SIRVE </a:t>
            </a:r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PARA TODAS LAS DISCIPLINAS</a:t>
            </a:r>
          </a:p>
          <a:p>
            <a:pPr algn="ctr"/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40" y="1235905"/>
            <a:ext cx="7376160" cy="52654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3900" y="1368977"/>
            <a:ext cx="603729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 enseñamos </a:t>
            </a:r>
          </a:p>
          <a:p>
            <a:pPr algn="ctr"/>
            <a:r>
              <a:rPr lang="es-E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programar</a:t>
            </a:r>
          </a:p>
          <a:p>
            <a:pPr algn="ctr"/>
            <a:endParaRPr lang="es-ES" sz="6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s-E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Porque queremos </a:t>
            </a:r>
          </a:p>
          <a:p>
            <a:pPr algn="ctr"/>
            <a:r>
              <a:rPr lang="es-E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programadores</a:t>
            </a:r>
            <a:endParaRPr lang="es-E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3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428" y="2606251"/>
            <a:ext cx="5577840" cy="42672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57660" y="279480"/>
            <a:ext cx="99041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SERÍA COMO CREER…..</a:t>
            </a:r>
            <a:endParaRPr lang="es-E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5892" y="1732392"/>
            <a:ext cx="3981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ESCRIBIR</a:t>
            </a:r>
            <a:endParaRPr lang="es-E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66413" y="2056988"/>
            <a:ext cx="5191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SUMAR Y RESTAR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92" y="3055831"/>
            <a:ext cx="6225540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8912" y="-231943"/>
            <a:ext cx="9786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METODOLOGÍA TAMBIÉN PERMITE: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629"/>
            <a:ext cx="4337861" cy="27098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415680" y="724195"/>
            <a:ext cx="77438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AMPLIAR HABILIDADES DE </a:t>
            </a:r>
            <a:r>
              <a:rPr lang="es-ES" sz="3600" dirty="0" smtClean="0"/>
              <a:t>COMUNICACIÓN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 smtClean="0"/>
              <a:t>LIDIAR </a:t>
            </a:r>
            <a:r>
              <a:rPr lang="es-ES" sz="3600" dirty="0"/>
              <a:t>CON PROBLEMAS COMPLEJOS Y SITUACIONES DIVERSAS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 smtClean="0"/>
              <a:t>PONER </a:t>
            </a:r>
            <a:r>
              <a:rPr lang="es-ES" sz="3600" dirty="0"/>
              <a:t>EN JUEGO LA CREATIVIDAD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 smtClean="0"/>
              <a:t>RAZONAMIENTO </a:t>
            </a:r>
            <a:r>
              <a:rPr lang="es-ES" sz="3600" dirty="0"/>
              <a:t>CRÍTICO Y LÓGICO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4000" b="1" dirty="0" smtClean="0">
                <a:solidFill>
                  <a:srgbClr val="FF0000"/>
                </a:solidFill>
              </a:rPr>
              <a:t>Y LAS DOS MÁS IMPORTANTES…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19607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A TRABAJAR CON OTROS PARA LOGRAR UN OBJETIVO COMUN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72" y="1521636"/>
            <a:ext cx="702564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02" y="1067502"/>
            <a:ext cx="10591165" cy="5790497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COMO PARTE DEL APRENDIZAJE</a:t>
            </a:r>
          </a:p>
          <a:p>
            <a:pPr algn="ctr"/>
            <a:r>
              <a:rPr lang="es-MX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(NADA te ha preparado PARA AGUANTARTE A TI MISMO)</a:t>
            </a:r>
            <a:endParaRPr lang="es-AR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02987" y="3277422"/>
            <a:ext cx="9896940" cy="3139321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PROGRAMAR CONSISTE EN </a:t>
            </a:r>
          </a:p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LANZAR UN SISTEMA </a:t>
            </a:r>
          </a:p>
          <a:p>
            <a:pPr algn="ctr"/>
            <a:r>
              <a:rPr lang="es-E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 VA A FALLAR</a:t>
            </a:r>
            <a:endParaRPr lang="es-ES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8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680"/>
            <a:ext cx="12192000" cy="51206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5529" y="313601"/>
            <a:ext cx="121365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serio Pensamiento computacional?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 lo necesitan?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2" descr="C:\Edum\RoboticaEducativa\grafica\LOGO25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36" y="6287935"/>
            <a:ext cx="3063649" cy="51435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81268" y="4379491"/>
            <a:ext cx="6497052" cy="1569660"/>
          </a:xfrm>
          <a:prstGeom prst="rect">
            <a:avLst/>
          </a:prstGeom>
          <a:solidFill>
            <a:schemeClr val="tx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El mundo cambia a </a:t>
            </a:r>
            <a:b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</a:br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gran velocidad</a:t>
            </a:r>
            <a:endParaRPr lang="es-MX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Medium" pitchFamily="34" charset="0"/>
              <a:cs typeface="Lato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-11318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COMO PARTE DEL APRENDIZAJE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4" y="1071813"/>
            <a:ext cx="6572752" cy="56337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29600" y="2362897"/>
            <a:ext cx="3733800" cy="3970318"/>
          </a:xfrm>
          <a:prstGeom prst="rect">
            <a:avLst/>
          </a:prstGeom>
          <a:gradFill>
            <a:gsLst>
              <a:gs pos="0">
                <a:srgbClr val="FF99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Un estudiante que es capaz de corregir una respuesta incorrecta </a:t>
            </a: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experimenta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una sensación de éxito personal.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57400" y="2095500"/>
            <a:ext cx="4057650" cy="1581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3" y="1030092"/>
            <a:ext cx="9954638" cy="58279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2161" y="0"/>
            <a:ext cx="123843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Aprender JUGANDO </a:t>
            </a:r>
            <a:r>
              <a:rPr lang="es-E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ó</a:t>
            </a:r>
            <a:endParaRPr lang="es-ES" sz="5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					JUGAR para Aprender??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29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454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6928" y="2256817"/>
            <a:ext cx="10778246" cy="2554545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El punto de partida para aplicar la </a:t>
            </a:r>
            <a:r>
              <a:rPr lang="es-ES" sz="4000" dirty="0" err="1"/>
              <a:t>gamificación</a:t>
            </a:r>
            <a:r>
              <a:rPr lang="es-ES" sz="4000" dirty="0"/>
              <a:t> en Infantil es que debe ser una </a:t>
            </a:r>
            <a:r>
              <a:rPr lang="es-ES" sz="4000" b="1" dirty="0"/>
              <a:t>herramienta transversal</a:t>
            </a:r>
            <a:r>
              <a:rPr lang="es-ES" sz="4000" dirty="0"/>
              <a:t> con la que trabajar diferentes cuestiones a un mismo tiempo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94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-132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 LÚDICA -  APRENDER JUGANDO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9" y="1977735"/>
            <a:ext cx="7710363" cy="48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942974"/>
            <a:ext cx="12192000" cy="1266826"/>
          </a:xfrm>
          <a:prstGeom prst="rect">
            <a:avLst/>
          </a:prstGeom>
          <a:solidFill>
            <a:schemeClr val="tx2">
              <a:lumMod val="95000"/>
              <a:lumOff val="5000"/>
              <a:alpha val="67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RECORDAMOS EL </a:t>
            </a:r>
            <a:r>
              <a:rPr lang="es-MX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20% 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LO QUE LEEMOS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PERO EL 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90% 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LO QUE CONSTRUIMOS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7250" y="3352800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90%</a:t>
            </a:r>
            <a:endParaRPr lang="es-AR" sz="48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525000" y="3257550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20%</a:t>
            </a:r>
            <a:endParaRPr lang="es-AR" sz="4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Edum\RoboticaEducativa\grafica\LOGO25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51" y="6343650"/>
            <a:ext cx="3063649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3704" y="883958"/>
            <a:ext cx="401904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¿POR QUÉ</a:t>
            </a:r>
          </a:p>
          <a:p>
            <a:pPr algn="ctr"/>
            <a:r>
              <a:rPr lang="es-E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APRENDER</a:t>
            </a:r>
          </a:p>
          <a:p>
            <a:pPr algn="ctr"/>
            <a:r>
              <a:rPr lang="es-E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ESTO???</a:t>
            </a:r>
            <a:endParaRPr lang="es-E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3333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0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4495800"/>
            <a:ext cx="40767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72114" y="4796304"/>
            <a:ext cx="45547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YA HAY PROFESORES</a:t>
            </a:r>
          </a:p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PREPARADOS</a:t>
            </a:r>
          </a:p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 ESE CAMPO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4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4495800"/>
            <a:ext cx="40767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538133" y="4707404"/>
            <a:ext cx="3749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CADA VEZ </a:t>
            </a:r>
          </a:p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HABRÁ MÁS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71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3167" y="4303455"/>
            <a:ext cx="40164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MÁS TARDE O </a:t>
            </a:r>
          </a:p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MÁS TEMPRANO</a:t>
            </a:r>
          </a:p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TODOS</a:t>
            </a:r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TENDRÁN </a:t>
            </a:r>
          </a:p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 SABER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1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56723" y="-126066"/>
            <a:ext cx="9078575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MANOS A LA OBRA!!</a:t>
            </a:r>
            <a:endParaRPr lang="es-E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NOS SEPARAMOS EN EQUIPOS </a:t>
            </a:r>
          </a:p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2 O 3 PERSONAS</a:t>
            </a:r>
          </a:p>
          <a:p>
            <a:pPr algn="ctr"/>
            <a:endParaRPr lang="es-E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15862" y="5913197"/>
            <a:ext cx="5262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https:/www.edubotika.com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://misladrillos.com/ml/proyectos/</a:t>
            </a:r>
          </a:p>
        </p:txBody>
      </p:sp>
    </p:spTree>
    <p:extLst>
      <p:ext uri="{BB962C8B-B14F-4D97-AF65-F5344CB8AC3E}">
        <p14:creationId xmlns:p14="http://schemas.microsoft.com/office/powerpoint/2010/main" val="10283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Edum\RoboticaEducativa\grafica\LOGO450px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b="19883"/>
          <a:stretch>
            <a:fillRect/>
          </a:stretch>
        </p:blipFill>
        <p:spPr bwMode="auto">
          <a:xfrm>
            <a:off x="2867024" y="1123950"/>
            <a:ext cx="6665643" cy="1200150"/>
          </a:xfrm>
          <a:prstGeom prst="rect">
            <a:avLst/>
          </a:prstGeom>
          <a:noFill/>
        </p:spPr>
      </p:pic>
      <p:grpSp>
        <p:nvGrpSpPr>
          <p:cNvPr id="3" name="13 Grupo"/>
          <p:cNvGrpSpPr/>
          <p:nvPr/>
        </p:nvGrpSpPr>
        <p:grpSpPr>
          <a:xfrm>
            <a:off x="2895594" y="2324947"/>
            <a:ext cx="6594764" cy="2399453"/>
            <a:chOff x="2798618" y="2078163"/>
            <a:chExt cx="6594764" cy="2399453"/>
          </a:xfrm>
        </p:grpSpPr>
        <p:sp>
          <p:nvSpPr>
            <p:cNvPr id="7" name="6 Rectángulo"/>
            <p:cNvSpPr/>
            <p:nvPr/>
          </p:nvSpPr>
          <p:spPr>
            <a:xfrm>
              <a:off x="2798619" y="2078163"/>
              <a:ext cx="6594763" cy="2396836"/>
            </a:xfrm>
            <a:prstGeom prst="rect">
              <a:avLst/>
            </a:prstGeom>
            <a:solidFill>
              <a:schemeClr val="tx2">
                <a:alpha val="41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4000" dirty="0" smtClean="0">
                <a:latin typeface="AR DESTINE" pitchFamily="2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798618" y="2078163"/>
              <a:ext cx="6594763" cy="1177637"/>
            </a:xfrm>
            <a:prstGeom prst="rect">
              <a:avLst/>
            </a:prstGeom>
            <a:solidFill>
              <a:schemeClr val="tx2">
                <a:alpha val="41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5400" dirty="0" smtClean="0">
                  <a:latin typeface="Impact" panose="020B0806030902050204" pitchFamily="34" charset="0"/>
                </a:rPr>
                <a:t>ROBÓTICA EDUCATIVA</a:t>
              </a:r>
              <a:endParaRPr lang="es-AR" sz="5400" dirty="0">
                <a:latin typeface="Impact" panose="020B0806030902050204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798618" y="3263593"/>
              <a:ext cx="6594763" cy="1214023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WWW.EDUBOTIKA.COM</a:t>
              </a:r>
            </a:p>
            <a:p>
              <a:pPr algn="ctr"/>
              <a:r>
                <a:rPr lang="es-MX" sz="2400" b="1" dirty="0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Ing. Eduardo </a:t>
              </a:r>
              <a:r>
                <a:rPr lang="es-MX" sz="2400" b="1" dirty="0" err="1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Ferreyra</a:t>
              </a:r>
              <a:endParaRPr lang="es-MX" sz="2400" b="1" dirty="0" smtClean="0">
                <a:solidFill>
                  <a:schemeClr val="tx2"/>
                </a:solidFill>
                <a:latin typeface="Lato Medium" pitchFamily="34" charset="0"/>
                <a:cs typeface="Lato Medium" pitchFamily="34" charset="0"/>
              </a:endParaRPr>
            </a:p>
            <a:p>
              <a:pPr algn="ctr"/>
              <a:r>
                <a:rPr lang="es-MX" sz="2400" b="1" dirty="0" smtClean="0">
                  <a:solidFill>
                    <a:schemeClr val="tx2"/>
                  </a:solidFill>
                  <a:latin typeface="Lato Medium" pitchFamily="34" charset="0"/>
                  <a:cs typeface="Lato Medium" pitchFamily="34" charset="0"/>
                </a:rPr>
                <a:t>+54 351 5901122</a:t>
              </a:r>
              <a:endParaRPr lang="es-AR" sz="2400" b="1" dirty="0">
                <a:solidFill>
                  <a:schemeClr val="tx2"/>
                </a:solidFill>
                <a:latin typeface="Lato Medium" pitchFamily="34" charset="0"/>
                <a:cs typeface="Lato Medium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74" y="-1210962"/>
            <a:ext cx="8485487" cy="998292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81268" y="3350791"/>
            <a:ext cx="6497052" cy="3046988"/>
          </a:xfrm>
          <a:prstGeom prst="rect">
            <a:avLst/>
          </a:prstGeom>
          <a:solidFill>
            <a:schemeClr val="tx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DESAFÍO ACTUAL:</a:t>
            </a:r>
          </a:p>
          <a:p>
            <a:pPr algn="ctr"/>
            <a:endParaRPr lang="es-MX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Medium" pitchFamily="34" charset="0"/>
              <a:cs typeface="Lato Medium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APRENDER  A APRENDER</a:t>
            </a:r>
            <a:endParaRPr lang="es-MX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Medium" pitchFamily="34" charset="0"/>
              <a:cs typeface="Lato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11" y="548583"/>
            <a:ext cx="6736080" cy="5417820"/>
          </a:xfrm>
          <a:prstGeom prst="rect">
            <a:avLst/>
          </a:prstGeom>
        </p:spPr>
      </p:pic>
      <p:pic>
        <p:nvPicPr>
          <p:cNvPr id="6" name="Picture 2" descr="C:\Edum\RoboticaEducativa\grafica\LOGO25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51" y="0"/>
            <a:ext cx="3063649" cy="51435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26983" y="256672"/>
            <a:ext cx="6400800" cy="6001643"/>
          </a:xfrm>
          <a:prstGeom prst="rect">
            <a:avLst/>
          </a:prstGeom>
          <a:noFill/>
          <a:scene3d>
            <a:camera prst="perspectiveHeroicExtremeLeftFacing" fov="6300000">
              <a:rot lat="0" lon="2400000" rev="2142548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CREATIVIDAD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FLEXIBILIDAD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INFORMACIÓN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COMUNICACIÓN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SOCIABILIZACIÓN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RESPONSABILIDAD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EMPRENDIMIENTO</a:t>
            </a:r>
          </a:p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TECNOLOGÍA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53014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El trabajador del siglo XXI</a:t>
            </a:r>
          </a:p>
          <a:p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* Informe de la UNESCO</a:t>
            </a:r>
            <a:endParaRPr lang="es-A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Medium" pitchFamily="34" charset="0"/>
              <a:cs typeface="Lato Medium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7091" y="3837069"/>
            <a:ext cx="6978320" cy="2862322"/>
          </a:xfrm>
          <a:prstGeom prst="rect">
            <a:avLst/>
          </a:prstGeom>
          <a:solidFill>
            <a:schemeClr val="tx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El mundo de hoy necesita más personas creativas, autónomas y flexibles </a:t>
            </a:r>
            <a:r>
              <a:rPr lang="es-MX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EN LUGAR DE </a:t>
            </a: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itchFamily="34" charset="0"/>
                <a:cs typeface="Lato Medium" pitchFamily="34" charset="0"/>
              </a:rPr>
              <a:t>especialistas súper informados.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57192"/>
            <a:ext cx="12192000" cy="6915192"/>
          </a:xfrm>
          <a:prstGeom prst="rect">
            <a:avLst/>
          </a:prstGeom>
          <a:solidFill>
            <a:srgbClr val="434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Como podemos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14" y="1303020"/>
            <a:ext cx="9723120" cy="55549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427" y="1708"/>
            <a:ext cx="12064200" cy="3785652"/>
          </a:xfrm>
          <a:prstGeom prst="rect">
            <a:avLst/>
          </a:prstGeom>
          <a:solidFill>
            <a:srgbClr val="666B54">
              <a:alpha val="3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Sabemos que los estudiantes se van a </a:t>
            </a: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enfrentar</a:t>
            </a:r>
          </a:p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con: 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 conocen</a:t>
            </a: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Empleos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 conocen</a:t>
            </a: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Circunstancias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 </a:t>
            </a: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conocen</a:t>
            </a:r>
            <a:endParaRPr lang="es-E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arcador de contenido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59" y="2506662"/>
            <a:ext cx="3815788" cy="4351338"/>
          </a:xfrm>
        </p:spPr>
      </p:pic>
      <p:sp>
        <p:nvSpPr>
          <p:cNvPr id="8" name="Llamada ovalada 7"/>
          <p:cNvSpPr/>
          <p:nvPr/>
        </p:nvSpPr>
        <p:spPr>
          <a:xfrm>
            <a:off x="6569401" y="984739"/>
            <a:ext cx="4500194" cy="2793036"/>
          </a:xfrm>
          <a:prstGeom prst="wedgeEllipseCallout">
            <a:avLst>
              <a:gd name="adj1" fmla="val -63034"/>
              <a:gd name="adj2" fmla="val 815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ENTONCES….</a:t>
            </a:r>
          </a:p>
          <a:p>
            <a:pPr algn="ctr"/>
            <a:r>
              <a:rPr lang="es-ES" sz="3600" b="1" dirty="0" smtClean="0"/>
              <a:t>¿QUÉ LES </a:t>
            </a:r>
            <a:r>
              <a:rPr lang="es-ES" sz="3600" b="1" dirty="0" smtClean="0"/>
              <a:t>VAMOS A ENSEÑAR??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51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" y="929651"/>
            <a:ext cx="9464040" cy="591312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Pensamiento computacional? 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3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256641" y="41211"/>
            <a:ext cx="5816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Pensamiento computacional? 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1443"/>
          <a:stretch/>
        </p:blipFill>
        <p:spPr>
          <a:xfrm>
            <a:off x="208008" y="2292078"/>
            <a:ext cx="12097265" cy="29161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35" y="881470"/>
            <a:ext cx="2775216" cy="17336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90595" y="1493300"/>
            <a:ext cx="4132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PROCESO</a:t>
            </a:r>
            <a:endParaRPr lang="es-E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7541" y="4885205"/>
            <a:ext cx="2188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complejo</a:t>
            </a:r>
            <a:endParaRPr lang="es-E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534809" y="4885204"/>
            <a:ext cx="24064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Soluciones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adecuadas</a:t>
            </a:r>
            <a:endParaRPr lang="es-E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830486" y="4713995"/>
            <a:ext cx="6437870" cy="9885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COMPRENDER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09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Pensamiento computacional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80" y="948690"/>
            <a:ext cx="794004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179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Pensamiento computacional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43201" y="5149794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SEPARAR</a:t>
            </a:r>
            <a:endParaRPr lang="es-E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1443990"/>
            <a:ext cx="885444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18960</TotalTime>
  <Words>1477</Words>
  <Application>Microsoft Office PowerPoint</Application>
  <PresentationFormat>Panorámica</PresentationFormat>
  <Paragraphs>250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 DESTINE</vt:lpstr>
      <vt:lpstr>Arial</vt:lpstr>
      <vt:lpstr>Calibri</vt:lpstr>
      <vt:lpstr>Calibri Light</vt:lpstr>
      <vt:lpstr>Impact</vt:lpstr>
      <vt:lpstr>Lato Medium</vt:lpstr>
      <vt:lpstr>Snap ITC</vt:lpstr>
      <vt:lpstr>Wingdings</vt:lpstr>
      <vt:lpstr>Office Theme</vt:lpstr>
      <vt:lpstr>Presentación de PowerPoint</vt:lpstr>
      <vt:lpstr>¿En serio Pensamiento computacional?  ¿Para qué lo necesitan?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DINÁMICA LÚDICA -  APRENDER JUGANDO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Edu</cp:lastModifiedBy>
  <cp:revision>1259</cp:revision>
  <dcterms:created xsi:type="dcterms:W3CDTF">2017-12-05T16:25:52Z</dcterms:created>
  <dcterms:modified xsi:type="dcterms:W3CDTF">2023-05-05T05:22:07Z</dcterms:modified>
</cp:coreProperties>
</file>